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308" r:id="rId3"/>
    <p:sldId id="345" r:id="rId4"/>
    <p:sldId id="391" r:id="rId5"/>
    <p:sldId id="392" r:id="rId6"/>
    <p:sldId id="393" r:id="rId7"/>
    <p:sldId id="394" r:id="rId8"/>
    <p:sldId id="279" r:id="rId9"/>
    <p:sldId id="388" r:id="rId10"/>
    <p:sldId id="395" r:id="rId11"/>
    <p:sldId id="309" r:id="rId12"/>
    <p:sldId id="314" r:id="rId13"/>
    <p:sldId id="396" r:id="rId14"/>
    <p:sldId id="291" r:id="rId15"/>
    <p:sldId id="289" r:id="rId16"/>
    <p:sldId id="553" r:id="rId17"/>
    <p:sldId id="280" r:id="rId18"/>
    <p:sldId id="466" r:id="rId19"/>
    <p:sldId id="290" r:id="rId20"/>
    <p:sldId id="284" r:id="rId21"/>
    <p:sldId id="311" r:id="rId22"/>
    <p:sldId id="285" r:id="rId23"/>
    <p:sldId id="315" r:id="rId24"/>
    <p:sldId id="398" r:id="rId25"/>
    <p:sldId id="310" r:id="rId26"/>
    <p:sldId id="467" r:id="rId27"/>
    <p:sldId id="468" r:id="rId28"/>
    <p:sldId id="312" r:id="rId29"/>
    <p:sldId id="399" r:id="rId30"/>
    <p:sldId id="287" r:id="rId31"/>
    <p:sldId id="400" r:id="rId32"/>
    <p:sldId id="440" r:id="rId33"/>
    <p:sldId id="401" r:id="rId34"/>
    <p:sldId id="288" r:id="rId35"/>
    <p:sldId id="313" r:id="rId36"/>
    <p:sldId id="293" r:id="rId37"/>
    <p:sldId id="469" r:id="rId38"/>
    <p:sldId id="470" r:id="rId39"/>
    <p:sldId id="292" r:id="rId40"/>
    <p:sldId id="317" r:id="rId41"/>
    <p:sldId id="299" r:id="rId42"/>
    <p:sldId id="525" r:id="rId43"/>
    <p:sldId id="295" r:id="rId44"/>
    <p:sldId id="471" r:id="rId45"/>
    <p:sldId id="402" r:id="rId46"/>
    <p:sldId id="301" r:id="rId47"/>
    <p:sldId id="378" r:id="rId48"/>
    <p:sldId id="302" r:id="rId49"/>
    <p:sldId id="404" r:id="rId50"/>
    <p:sldId id="303" r:id="rId51"/>
    <p:sldId id="316" r:id="rId52"/>
    <p:sldId id="304" r:id="rId53"/>
    <p:sldId id="405" r:id="rId54"/>
    <p:sldId id="509" r:id="rId55"/>
    <p:sldId id="406" r:id="rId57"/>
    <p:sldId id="305" r:id="rId58"/>
    <p:sldId id="407" r:id="rId59"/>
    <p:sldId id="307" r:id="rId60"/>
    <p:sldId id="298" r:id="rId61"/>
    <p:sldId id="300" r:id="rId62"/>
    <p:sldId id="294" r:id="rId63"/>
    <p:sldId id="511" r:id="rId64"/>
    <p:sldId id="510" r:id="rId65"/>
    <p:sldId id="512" r:id="rId66"/>
    <p:sldId id="513" r:id="rId67"/>
    <p:sldId id="514" r:id="rId68"/>
    <p:sldId id="516" r:id="rId69"/>
    <p:sldId id="515" r:id="rId70"/>
    <p:sldId id="473" r:id="rId71"/>
  </p:sldIdLst>
  <p:sldSz cx="9144000" cy="6858000" type="screen4x3"/>
  <p:notesSz cx="6858000" cy="9144000"/>
  <p:embeddedFontLst>
    <p:embeddedFont>
      <p:font typeface="微软雅黑" panose="020B0503020204020204" pitchFamily="34" charset="-122"/>
      <p:regular r:id="rId76"/>
    </p:embeddedFont>
    <p:embeddedFont>
      <p:font typeface="华文隶书" panose="02010800040101010101" pitchFamily="2" charset="-122"/>
      <p:regular r:id="rId77"/>
    </p:embeddedFont>
    <p:embeddedFont>
      <p:font typeface="楷体" panose="02010609060101010101" pitchFamily="49" charset="-122"/>
      <p:regular r:id="rId78"/>
    </p:embeddedFont>
    <p:embeddedFont>
      <p:font typeface="Calibri" panose="020F0502020204030204" charset="0"/>
      <p:regular r:id="rId79"/>
      <p:bold r:id="rId80"/>
      <p:italic r:id="rId81"/>
      <p:boldItalic r:id="rId82"/>
    </p:embeddedFont>
    <p:embeddedFont>
      <p:font typeface="Ink Free" panose="03080402000500000000" charset="0"/>
      <p:regular r:id="rId83"/>
    </p:embeddedFont>
    <p:embeddedFont>
      <p:font typeface="新宋体" panose="02010609030101010101" charset="-122"/>
      <p:regular r:id="rId84"/>
    </p:embeddedFont>
    <p:embeddedFont>
      <p:font typeface="华文楷体" panose="02010600040101010101" charset="-122"/>
      <p:regular r:id="rId85"/>
    </p:embeddedFont>
    <p:embeddedFont>
      <p:font typeface="隶书" panose="02010509060101010101" pitchFamily="49" charset="-122"/>
      <p:regular r:id="rId86"/>
    </p:embeddedFont>
    <p:embeddedFont>
      <p:font typeface="站酷庆科黄油体" panose="02000803000000020004" charset="-122"/>
      <p:regular r:id="rId8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ya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2CC"/>
    <a:srgbClr val="0FB7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0" autoAdjust="0"/>
    <p:restoredTop sz="94660"/>
  </p:normalViewPr>
  <p:slideViewPr>
    <p:cSldViewPr>
      <p:cViewPr>
        <p:scale>
          <a:sx n="84" d="100"/>
          <a:sy n="84" d="100"/>
        </p:scale>
        <p:origin x="-1392" y="-139"/>
      </p:cViewPr>
      <p:guideLst>
        <p:guide orient="horz" pos="208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7" Type="http://schemas.openxmlformats.org/officeDocument/2006/relationships/font" Target="fonts/font12.fntdata"/><Relationship Id="rId86" Type="http://schemas.openxmlformats.org/officeDocument/2006/relationships/font" Target="fonts/font11.fntdata"/><Relationship Id="rId85" Type="http://schemas.openxmlformats.org/officeDocument/2006/relationships/font" Target="fonts/font10.fntdata"/><Relationship Id="rId84" Type="http://schemas.openxmlformats.org/officeDocument/2006/relationships/font" Target="fonts/font9.fntdata"/><Relationship Id="rId83" Type="http://schemas.openxmlformats.org/officeDocument/2006/relationships/font" Target="fonts/font8.fntdata"/><Relationship Id="rId82" Type="http://schemas.openxmlformats.org/officeDocument/2006/relationships/font" Target="fonts/font7.fntdata"/><Relationship Id="rId81" Type="http://schemas.openxmlformats.org/officeDocument/2006/relationships/font" Target="fonts/font6.fntdata"/><Relationship Id="rId80" Type="http://schemas.openxmlformats.org/officeDocument/2006/relationships/font" Target="fonts/font5.fntdata"/><Relationship Id="rId8" Type="http://schemas.openxmlformats.org/officeDocument/2006/relationships/slide" Target="slides/slide6.xml"/><Relationship Id="rId79" Type="http://schemas.openxmlformats.org/officeDocument/2006/relationships/font" Target="fonts/font4.fntdata"/><Relationship Id="rId78" Type="http://schemas.openxmlformats.org/officeDocument/2006/relationships/font" Target="fonts/font3.fntdata"/><Relationship Id="rId77" Type="http://schemas.openxmlformats.org/officeDocument/2006/relationships/font" Target="fonts/font2.fntdata"/><Relationship Id="rId76" Type="http://schemas.openxmlformats.org/officeDocument/2006/relationships/font" Target="fonts/font1.fntdata"/><Relationship Id="rId75" Type="http://schemas.openxmlformats.org/officeDocument/2006/relationships/commentAuthors" Target="commentAuthors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 err="1" smtClean="0"/>
              <a:t>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</a:t>
            </a:r>
            <a:r>
              <a:rPr lang="zh-CN" altLang="en-US" dirty="0" smtClean="0"/>
              <a:t>旗舰店</a:t>
            </a:r>
            <a:r>
              <a:rPr lang="en-US" altLang="zh-CN" dirty="0" smtClean="0"/>
              <a:t>https://liangliangtuwen.tmall.com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A6E0E-C24B-4CCB-AA84-78DED3C1FF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6597352"/>
            <a:ext cx="21971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zaojv.com/9355216.html" TargetMode="Externa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744793"/>
            <a:ext cx="8389026" cy="1470025"/>
          </a:xfrm>
        </p:spPr>
        <p:txBody>
          <a:bodyPr/>
          <a:lstStyle/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第二课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这次考试又考砸了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b="1" dirty="0" smtClean="0"/>
              <a:t>2</a:t>
            </a:r>
            <a:r>
              <a:rPr lang="zh-CN" altLang="en-US" sz="3200" b="1" dirty="0" smtClean="0"/>
              <a:t>、没胃口</a:t>
            </a:r>
            <a:r>
              <a:rPr lang="en-US" altLang="zh-CN" sz="3200" b="1" dirty="0" smtClean="0"/>
              <a:t>----</a:t>
            </a:r>
            <a:r>
              <a:rPr lang="zh-CN" altLang="en-US" sz="3200" b="1" dirty="0" smtClean="0"/>
              <a:t>没食欲</a:t>
            </a:r>
            <a:endParaRPr lang="zh-CN" altLang="en-US" sz="3200" dirty="0"/>
          </a:p>
        </p:txBody>
      </p:sp>
      <p:pic>
        <p:nvPicPr>
          <p:cNvPr id="4098" name="Picture 2" descr="C:\Users\lenovo\Pictures\食欲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3260" y="1698625"/>
            <a:ext cx="3672205" cy="3561715"/>
          </a:xfrm>
          <a:prstGeom prst="rect">
            <a:avLst/>
          </a:prstGeom>
          <a:noFill/>
        </p:spPr>
      </p:pic>
      <p:pic>
        <p:nvPicPr>
          <p:cNvPr id="4099" name="Picture 3" descr="C:\Users\lenovo\Pictures\胃口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290" y="1704975"/>
            <a:ext cx="3384550" cy="3524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相关的俗语：</a:t>
            </a:r>
            <a:endParaRPr lang="en-US" altLang="zh-CN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reflection blurRad="6350" stA="60000" endA="900" endPos="58000" dir="5400000" sy="-100000" algn="bl" rotWithShape="0"/>
              </a:effectLst>
            </a:endParaRPr>
          </a:p>
          <a:p>
            <a:r>
              <a:rPr lang="zh-CN" altLang="en-US" b="1" dirty="0" smtClean="0"/>
              <a:t>吊胃口：（</a:t>
            </a:r>
            <a:r>
              <a:rPr lang="zh-CN" altLang="en-US" sz="2400" dirty="0" smtClean="0"/>
              <a:t>用好吃的东西引起人的食欲，也比喻让人产生某种欲望或兴趣。）</a:t>
            </a:r>
            <a:endParaRPr lang="en-US" altLang="zh-CN" sz="2400" dirty="0" smtClean="0"/>
          </a:p>
          <a:p>
            <a:pPr>
              <a:buNone/>
            </a:pPr>
            <a:r>
              <a:rPr lang="zh-CN" altLang="en-US" sz="2400" b="1" dirty="0" smtClean="0"/>
              <a:t>   例句： 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：明天我要给你个惊喜！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             B</a:t>
            </a:r>
            <a:r>
              <a:rPr lang="zh-CN" altLang="en-US" sz="2400" dirty="0" smtClean="0"/>
              <a:t>：什么惊喜？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             A:   </a:t>
            </a:r>
            <a:r>
              <a:rPr lang="zh-CN" altLang="en-US" sz="2400" dirty="0" smtClean="0"/>
              <a:t>现在不能说，明天见！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             B</a:t>
            </a:r>
            <a:r>
              <a:rPr lang="zh-CN" altLang="en-US" sz="2400" dirty="0" smtClean="0"/>
              <a:t>：你真会</a:t>
            </a:r>
            <a:r>
              <a:rPr lang="zh-CN" altLang="en-US" sz="2400" dirty="0" smtClean="0">
                <a:solidFill>
                  <a:srgbClr val="FF0000"/>
                </a:solidFill>
              </a:rPr>
              <a:t>吊人胃口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                </a:t>
            </a:r>
            <a:endParaRPr lang="en-US" altLang="zh-CN" sz="2400" dirty="0" smtClean="0"/>
          </a:p>
          <a:p>
            <a:pPr>
              <a:buNone/>
            </a:pPr>
            <a:endParaRPr lang="en-US" altLang="zh-CN" sz="2400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倒胃口</a:t>
            </a:r>
            <a:r>
              <a:rPr lang="zh-CN" altLang="en-US" b="1" dirty="0" smtClean="0">
                <a:sym typeface="+mn-ea"/>
              </a:rPr>
              <a:t>    （恶心、厌恶、讨厌） </a:t>
            </a:r>
            <a:endParaRPr lang="zh-CN" altLang="en-US" b="1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   例句：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b="1" dirty="0" smtClean="0">
                <a:sym typeface="+mn-ea"/>
              </a:rPr>
              <a:t>   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、他竟然还用手戳蛋糕，那样别人看到就会倒胃口。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   2</a:t>
            </a:r>
            <a:r>
              <a:rPr lang="zh-CN" altLang="en-US" dirty="0" smtClean="0">
                <a:sym typeface="+mn-ea"/>
              </a:rPr>
              <a:t>、真的不理解那些女生喜欢你哪一点，天天追着你，你这种让人倒胃口、让人厌烦、让人恶心的家伙到底哪儿好？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 b="1" dirty="0" smtClean="0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775" y="3303905"/>
            <a:ext cx="1158240" cy="1119505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0645" y="3093720"/>
            <a:ext cx="882015" cy="800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b="1" dirty="0" smtClean="0"/>
              <a:t>3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chemeClr val="tx1"/>
                </a:solidFill>
              </a:rPr>
              <a:t>只不过</a:t>
            </a:r>
            <a:r>
              <a:rPr lang="en-US" altLang="zh-CN" b="1" dirty="0" smtClean="0">
                <a:solidFill>
                  <a:schemeClr val="tx1"/>
                </a:solidFill>
              </a:rPr>
              <a:t>……</a:t>
            </a:r>
            <a:r>
              <a:rPr lang="zh-CN" altLang="en-US" b="1" dirty="0" smtClean="0">
                <a:solidFill>
                  <a:schemeClr val="tx1"/>
                </a:solidFill>
              </a:rPr>
              <a:t>罢了</a:t>
            </a:r>
            <a:r>
              <a:rPr lang="zh-CN" altLang="en-US" b="1" dirty="0" smtClean="0"/>
              <a:t>，</a:t>
            </a:r>
            <a:r>
              <a:rPr lang="zh-CN" altLang="en-US" dirty="0" smtClean="0"/>
              <a:t>至于吗？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意思：只是，仅仅。往小里说。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   </a:t>
            </a:r>
            <a:r>
              <a:rPr lang="zh-CN" altLang="en-US" u="sng" dirty="0" smtClean="0">
                <a:solidFill>
                  <a:srgbClr val="FF0000"/>
                </a:solidFill>
              </a:rPr>
              <a:t>同义</a:t>
            </a:r>
            <a:r>
              <a:rPr lang="zh-CN" altLang="en-US" dirty="0" smtClean="0"/>
              <a:t>：只是</a:t>
            </a:r>
            <a:r>
              <a:rPr lang="en-US" altLang="zh-CN" dirty="0" smtClean="0"/>
              <a:t>……</a:t>
            </a:r>
            <a:r>
              <a:rPr lang="zh-CN" alt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罢了</a:t>
            </a:r>
            <a:r>
              <a:rPr lang="zh-CN" altLang="en-US" dirty="0" smtClean="0"/>
              <a:t>、  只不过</a:t>
            </a:r>
            <a:r>
              <a:rPr lang="en-US" altLang="zh-CN" dirty="0" smtClean="0"/>
              <a:t>……</a:t>
            </a:r>
            <a:r>
              <a:rPr lang="zh-CN" alt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而已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</a:t>
            </a:r>
            <a:r>
              <a:rPr lang="zh-CN" altLang="en-US" b="1" dirty="0" smtClean="0"/>
              <a:t>例句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他早就知道这件事了，只是没告诉我们罢了。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2</a:t>
            </a:r>
            <a:r>
              <a:rPr lang="zh-CN" altLang="en-US" dirty="0" smtClean="0"/>
              <a:t>）丢了钱包，（安慰）</a:t>
            </a:r>
            <a:r>
              <a:rPr lang="en-US" altLang="zh-CN" dirty="0" smtClean="0"/>
              <a:t>……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3</a:t>
            </a:r>
            <a:r>
              <a:rPr lang="zh-CN" altLang="en-US" dirty="0" smtClean="0"/>
              <a:t>）谦虚的时候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044575"/>
            <a:ext cx="8228965" cy="508190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照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不误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意思：情况、条件变了还是照样做某事。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）他都</a:t>
            </a:r>
            <a:r>
              <a:rPr lang="en-US" altLang="zh-CN" dirty="0" smtClean="0"/>
              <a:t>200</a:t>
            </a:r>
            <a:r>
              <a:rPr lang="zh-CN" altLang="en-US" dirty="0" smtClean="0"/>
              <a:t>斤了，但是看到蛋糕</a:t>
            </a:r>
            <a:r>
              <a:rPr lang="zh-CN" altLang="en-US" b="1" dirty="0" smtClean="0"/>
              <a:t>照吃不误</a:t>
            </a:r>
            <a:r>
              <a:rPr lang="zh-CN" altLang="en-US" dirty="0" smtClean="0"/>
              <a:t>，。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）不管有没有回信，他</a:t>
            </a:r>
            <a:r>
              <a:rPr lang="zh-CN" altLang="en-US" b="1" dirty="0" smtClean="0"/>
              <a:t>照写不误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）明天就考试了，可是他</a:t>
            </a:r>
            <a:r>
              <a:rPr lang="zh-CN" altLang="en-US" b="1" dirty="0" smtClean="0"/>
              <a:t>照玩不误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）不管是什么</a:t>
            </a:r>
            <a:r>
              <a:rPr lang="zh-CN" altLang="en-US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富二代</a:t>
            </a:r>
            <a:r>
              <a:rPr lang="zh-CN" altLang="en-US" dirty="0" smtClean="0"/>
              <a:t>、</a:t>
            </a:r>
            <a:r>
              <a:rPr lang="zh-CN" altLang="en-US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官二代</a:t>
            </a:r>
            <a:r>
              <a:rPr lang="zh-CN" altLang="en-US" dirty="0" smtClean="0"/>
              <a:t>的，我</a:t>
            </a:r>
            <a:r>
              <a:rPr lang="zh-CN" altLang="en-US" b="1" dirty="0" smtClean="0"/>
              <a:t>照管不误。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）</a:t>
            </a:r>
            <a:r>
              <a:rPr lang="zh-CN" altLang="en-US" dirty="0" smtClean="0"/>
              <a:t>别看他一年没来上班了，可是工资</a:t>
            </a:r>
            <a:r>
              <a:rPr lang="zh-CN" altLang="en-US" b="1" dirty="0" smtClean="0"/>
              <a:t>照拿不误，</a:t>
            </a:r>
            <a:r>
              <a:rPr lang="zh-CN" altLang="en-US" dirty="0" smtClean="0"/>
              <a:t>谁让人家</a:t>
            </a:r>
            <a:r>
              <a:rPr lang="zh-CN" alt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有后台</a:t>
            </a:r>
            <a:r>
              <a:rPr lang="zh-CN" altLang="en-US" dirty="0" smtClean="0"/>
              <a:t>呢！</a:t>
            </a:r>
            <a:endParaRPr lang="zh-CN" altLang="en-US" dirty="0" smtClean="0"/>
          </a:p>
          <a:p>
            <a:pPr>
              <a:buNone/>
            </a:pP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indent="0">
              <a:buNone/>
            </a:pPr>
            <a:r>
              <a:rPr lang="zh-CN" altLang="en-US">
                <a:solidFill>
                  <a:schemeClr val="accent4"/>
                </a:solidFill>
                <a:effectLst/>
              </a:rPr>
              <a:t>（注释）</a:t>
            </a:r>
            <a:endParaRPr lang="zh-CN" altLang="en-US">
              <a:solidFill>
                <a:schemeClr val="accent4"/>
              </a:solidFill>
              <a:effectLst/>
            </a:endParaRPr>
          </a:p>
          <a:p>
            <a:r>
              <a:rPr lang="zh-CN" altLang="en-US">
                <a:solidFill>
                  <a:schemeClr val="accent4"/>
                </a:solidFill>
                <a:effectLst/>
              </a:rPr>
              <a:t>富二代：指继承巨额财产的富家子女。说白了，就是有线人的孩子。</a:t>
            </a:r>
            <a:endParaRPr lang="zh-CN" altLang="en-US">
              <a:solidFill>
                <a:schemeClr val="accent4"/>
              </a:solidFill>
              <a:effectLst/>
            </a:endParaRPr>
          </a:p>
          <a:p>
            <a:r>
              <a:rPr lang="zh-CN" altLang="en-US">
                <a:solidFill>
                  <a:schemeClr val="accent4"/>
                </a:solidFill>
                <a:effectLst/>
              </a:rPr>
              <a:t>官二代：一些大官员的孩子。</a:t>
            </a:r>
            <a:endParaRPr lang="zh-CN" altLang="en-US">
              <a:solidFill>
                <a:schemeClr val="accent4"/>
              </a:solidFill>
              <a:effectLst/>
            </a:endParaRPr>
          </a:p>
          <a:p>
            <a:r>
              <a:rPr lang="zh-CN" altLang="en-US">
                <a:solidFill>
                  <a:schemeClr val="accent4"/>
                </a:solidFill>
                <a:effectLst/>
              </a:rPr>
              <a:t>有后台：有后门、有关系、有背景。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b="1" dirty="0" smtClean="0"/>
              <a:t>5</a:t>
            </a:r>
            <a:r>
              <a:rPr lang="zh-CN" altLang="en-US" b="1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不是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这块料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意思：某人不适合做某事。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）我们</a:t>
            </a:r>
            <a:r>
              <a:rPr lang="zh-CN" altLang="en-US" dirty="0" smtClean="0"/>
              <a:t>大多数</a:t>
            </a:r>
            <a:r>
              <a:rPr lang="zh-CN" altLang="en-US" b="1" dirty="0" smtClean="0"/>
              <a:t>不是</a:t>
            </a:r>
            <a:r>
              <a:rPr lang="zh-CN" altLang="en-US" dirty="0" smtClean="0"/>
              <a:t>创业者</a:t>
            </a:r>
            <a:r>
              <a:rPr lang="zh-CN" altLang="en-US" b="1" dirty="0" smtClean="0"/>
              <a:t>这块料。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）你看他的身体素质多棒，一看就</a:t>
            </a:r>
            <a:r>
              <a:rPr lang="zh-CN" altLang="en-US" b="1" dirty="0" smtClean="0"/>
              <a:t>是</a:t>
            </a:r>
            <a:r>
              <a:rPr lang="zh-CN" altLang="en-US" dirty="0" smtClean="0"/>
              <a:t>当运动员的</a:t>
            </a:r>
            <a:r>
              <a:rPr lang="zh-CN" altLang="en-US" b="1" dirty="0" smtClean="0"/>
              <a:t>那块料。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）在坚持一件事情以前，先问问自己“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52785" t="-1625" r="-19235" b="1349"/>
          <a:stretch>
            <a:fillRect/>
          </a:stretch>
        </p:blipFill>
        <p:spPr>
          <a:xfrm>
            <a:off x="5732145" y="1202055"/>
            <a:ext cx="3061335" cy="3789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40" y="2408555"/>
            <a:ext cx="3005455" cy="3789045"/>
          </a:xfrm>
          <a:prstGeom prst="rect">
            <a:avLst/>
          </a:prstGeom>
        </p:spPr>
      </p:pic>
      <p:sp>
        <p:nvSpPr>
          <p:cNvPr id="6" name="云形 5"/>
          <p:cNvSpPr/>
          <p:nvPr/>
        </p:nvSpPr>
        <p:spPr>
          <a:xfrm>
            <a:off x="208280" y="1109345"/>
            <a:ext cx="3020060" cy="1437005"/>
          </a:xfrm>
          <a:prstGeom prst="cloud">
            <a:avLst/>
          </a:prstGeom>
          <a:solidFill>
            <a:srgbClr val="6DC2CC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 dirty="0" smtClean="0">
              <a:solidFill>
                <a:srgbClr val="FF0000"/>
              </a:solidFill>
              <a:sym typeface="+mn-ea"/>
            </a:endParaRPr>
          </a:p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不是</a:t>
            </a:r>
            <a:r>
              <a:rPr lang="en-US" altLang="zh-CN" sz="2400" b="1" dirty="0" smtClean="0">
                <a:solidFill>
                  <a:srgbClr val="FF0000"/>
                </a:solidFill>
                <a:sym typeface="+mn-ea"/>
              </a:rPr>
              <a:t>……</a:t>
            </a:r>
            <a:r>
              <a:rPr lang="zh-CN" altLang="en-US" sz="2400" b="1" dirty="0" smtClean="0">
                <a:solidFill>
                  <a:srgbClr val="FF0000"/>
                </a:solidFill>
                <a:sym typeface="+mn-ea"/>
              </a:rPr>
              <a:t>这块料</a:t>
            </a:r>
            <a:endParaRPr lang="zh-CN" altLang="en-US" sz="2400"/>
          </a:p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走下坡路</a:t>
            </a:r>
            <a:r>
              <a:rPr lang="zh-CN" altLang="en-US" dirty="0" smtClean="0"/>
              <a:t>（如图）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意思：越来越不好。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4" name="Picture 2" descr="C:\Users\李嘉磊\Pictures\下坡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91995" y="3090545"/>
            <a:ext cx="6694805" cy="2394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李嘉磊\Pictures\下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96795" y="1997075"/>
            <a:ext cx="5160645" cy="3928110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1374775" y="846455"/>
            <a:ext cx="7112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随着年龄增长，身体也逐渐（             ）。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40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</a:t>
            </a:r>
            <a:endParaRPr lang="zh-CN" altLang="en-US" sz="40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015" y="206121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altLang="zh-CN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朋友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考试考砸了怎么办？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你</a:t>
            </a:r>
            <a:endParaRPr lang="zh-CN" alt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>
              <a:buNone/>
            </a:pP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怎么劝你的朋友？</a:t>
            </a:r>
            <a:endParaRPr lang="zh-CN" alt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、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一次考试没考好，怎么安慰自己？</a:t>
            </a:r>
            <a:endParaRPr lang="zh-CN" altLang="en-US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21509" name="AutoShape 38"/>
          <p:cNvSpPr>
            <a:spLocks noChangeArrowheads="1"/>
          </p:cNvSpPr>
          <p:nvPr/>
        </p:nvSpPr>
        <p:spPr bwMode="auto">
          <a:xfrm>
            <a:off x="1818005" y="385445"/>
            <a:ext cx="2818130" cy="1032510"/>
          </a:xfrm>
          <a:prstGeom prst="bevel">
            <a:avLst>
              <a:gd name="adj" fmla="val 12500"/>
            </a:avLst>
          </a:prstGeom>
          <a:solidFill>
            <a:srgbClr val="FFCC99"/>
          </a:solidFill>
          <a:ln w="9525">
            <a:noFill/>
            <a:miter lim="800000"/>
          </a:ln>
        </p:spPr>
        <p:txBody>
          <a:bodyPr wrap="none" anchor="ctr"/>
          <a:p>
            <a:pPr algn="l"/>
            <a:r>
              <a:rPr lang="zh-CN" alt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课 堂 导 入</a:t>
            </a:r>
            <a:endParaRPr lang="zh-CN" altLang="en-US" sz="3600">
              <a:latin typeface="宋体" panose="02010600030101010101" pitchFamily="2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508750" y="732155"/>
            <a:ext cx="2439670" cy="224980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7" name="Picture 3" descr="C:\Users\李传义\Pictures\经济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40155" y="1835150"/>
            <a:ext cx="6475095" cy="3794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没戏</a:t>
            </a:r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有戏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）是不是面试之后两天内不给你打电话就是</a:t>
            </a:r>
            <a:r>
              <a:rPr lang="zh-CN" altLang="en-US" b="1" dirty="0" smtClean="0"/>
              <a:t>没戏</a:t>
            </a:r>
            <a:r>
              <a:rPr lang="zh-CN" altLang="en-US" dirty="0" smtClean="0"/>
              <a:t>了？？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）咱俩</a:t>
            </a:r>
            <a:r>
              <a:rPr lang="zh-CN" altLang="en-US" b="1" dirty="0" smtClean="0"/>
              <a:t>没戏。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）想一两年超过他们公司，</a:t>
            </a:r>
            <a:r>
              <a:rPr lang="zh-CN" altLang="en-US" b="1" dirty="0" smtClean="0"/>
              <a:t>没戏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）他俩毕业后会结婚吗？我看</a:t>
            </a:r>
            <a:r>
              <a:rPr lang="zh-CN" altLang="en-US" b="1" dirty="0" smtClean="0"/>
              <a:t>没戏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）凭他的能力能在中国找到好工作吗？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/>
              <a:t>       我觉得</a:t>
            </a:r>
            <a:r>
              <a:rPr lang="zh-CN" altLang="en-US" dirty="0">
                <a:solidFill>
                  <a:srgbClr val="FF0000"/>
                </a:solidFill>
              </a:rPr>
              <a:t>有戏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椭圆形标注 3"/>
          <p:cNvSpPr/>
          <p:nvPr/>
        </p:nvSpPr>
        <p:spPr>
          <a:xfrm>
            <a:off x="5220072" y="188640"/>
            <a:ext cx="3528392" cy="1584176"/>
          </a:xfrm>
          <a:prstGeom prst="wedgeEllipseCallout">
            <a:avLst>
              <a:gd name="adj1" fmla="val -24142"/>
              <a:gd name="adj2" fmla="val 1096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这场比赛我们会赢吗？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-30990" r="-25868"/>
          <a:stretch>
            <a:fillRect/>
          </a:stretch>
        </p:blipFill>
        <p:spPr>
          <a:xfrm>
            <a:off x="4932680" y="2506980"/>
            <a:ext cx="4683760" cy="2386965"/>
          </a:xfrm>
          <a:prstGeom prst="ellipse">
            <a:avLst/>
          </a:prstGeom>
        </p:spPr>
      </p:pic>
      <p:pic>
        <p:nvPicPr>
          <p:cNvPr id="7" name="Picture 2" descr="C:\Users\李传义\Pictures\没戏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0500" y="2010410"/>
            <a:ext cx="5109845" cy="38366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相关俗语</a:t>
            </a:r>
            <a:r>
              <a:rPr lang="zh-CN" altLang="en-US"/>
              <a:t>：有门儿</a:t>
            </a:r>
            <a:r>
              <a:rPr lang="en-US" altLang="zh-CN"/>
              <a:t>——</a:t>
            </a:r>
            <a:r>
              <a:rPr lang="zh-CN" altLang="en-US"/>
              <a:t>没门儿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有门儿</a:t>
            </a:r>
            <a:r>
              <a:rPr lang="zh-CN" altLang="en-US"/>
              <a:t>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有门路，有办法，可能。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e.g.</a:t>
            </a:r>
            <a:r>
              <a:rPr lang="zh-CN" altLang="en-US"/>
              <a:t>听老板的口气，你找工作的事大概</a:t>
            </a:r>
            <a:r>
              <a:rPr lang="zh-CN" altLang="en-US" b="1"/>
              <a:t>有门儿。</a:t>
            </a:r>
            <a:endParaRPr lang="zh-CN" altLang="en-US" b="1"/>
          </a:p>
          <a:p>
            <a:pPr marL="0" indent="0">
              <a:buNone/>
            </a:pPr>
            <a:r>
              <a:rPr lang="zh-CN" altLang="en-US" b="1"/>
              <a:t>没门儿</a:t>
            </a:r>
            <a:r>
              <a:rPr lang="zh-CN" altLang="en-US"/>
              <a:t>：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没门路，没办法，不可能。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/>
              <a:t> </a:t>
            </a:r>
            <a:r>
              <a:rPr lang="en-US" altLang="zh-CN"/>
              <a:t>e.g.</a:t>
            </a:r>
            <a:r>
              <a:rPr lang="zh-CN" altLang="en-US"/>
              <a:t>就凭你这成绩还想挑战世界冠军，</a:t>
            </a:r>
            <a:r>
              <a:rPr lang="zh-CN" altLang="en-US" b="1"/>
              <a:t>没门儿</a:t>
            </a:r>
            <a:r>
              <a:rPr lang="zh-CN" altLang="en-US"/>
              <a:t>！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335" y="1245870"/>
            <a:ext cx="8165465" cy="48806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8</a:t>
            </a:r>
            <a:r>
              <a:rPr lang="zh-CN" altLang="en-US" dirty="0" smtClean="0"/>
              <a:t>、节骨眼儿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意思：关键时刻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）还有一个月就要高考了，在这个</a:t>
            </a:r>
            <a:r>
              <a:rPr lang="zh-CN" altLang="en-US" b="1" dirty="0" smtClean="0"/>
              <a:t>节骨眼儿</a:t>
            </a:r>
            <a:r>
              <a:rPr lang="zh-CN" altLang="en-US" dirty="0" smtClean="0"/>
              <a:t>上，他偏偏生病了。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）他总是平时状态不错，一到</a:t>
            </a:r>
            <a:r>
              <a:rPr lang="zh-CN" altLang="en-US" b="1" dirty="0" smtClean="0"/>
              <a:t>节骨眼儿</a:t>
            </a:r>
            <a:r>
              <a:rPr lang="zh-CN" altLang="en-US" dirty="0" smtClean="0"/>
              <a:t>就</a:t>
            </a:r>
            <a:r>
              <a:rPr lang="zh-CN" alt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掉链子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1720" y="1253490"/>
            <a:ext cx="5128260" cy="3284220"/>
          </a:xfrm>
          <a:prstGeom prst="rect">
            <a:avLst/>
          </a:prstGeom>
        </p:spPr>
      </p:pic>
      <p:sp>
        <p:nvSpPr>
          <p:cNvPr id="6" name="内容占位符 5"/>
          <p:cNvSpPr/>
          <p:nvPr>
            <p:ph idx="1"/>
          </p:nvPr>
        </p:nvSpPr>
        <p:spPr>
          <a:xfrm>
            <a:off x="249555" y="143510"/>
            <a:ext cx="9022080" cy="6818630"/>
          </a:xfrm>
        </p:spPr>
        <p:txBody>
          <a:bodyPr>
            <a:normAutofit fontScale="50000"/>
          </a:bodyPr>
          <a:p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endParaRPr lang="zh-CN" altLang="en-US" sz="5335" dirty="0" smtClean="0">
              <a:sym typeface="+mn-ea"/>
            </a:endParaRPr>
          </a:p>
          <a:p>
            <a:pPr marL="0" indent="0">
              <a:buNone/>
            </a:pPr>
            <a:endParaRPr lang="zh-CN" altLang="en-US" sz="5335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5335" dirty="0" smtClean="0">
                <a:sym typeface="+mn-ea"/>
              </a:rPr>
              <a:t>      一到</a:t>
            </a:r>
            <a:r>
              <a:rPr lang="zh-CN" altLang="en-US" sz="5335" b="1" dirty="0" smtClean="0">
                <a:sym typeface="+mn-ea"/>
              </a:rPr>
              <a:t>节骨眼儿</a:t>
            </a:r>
            <a:r>
              <a:rPr lang="zh-CN" altLang="en-US" sz="5335" dirty="0" smtClean="0">
                <a:sym typeface="+mn-ea"/>
              </a:rPr>
              <a:t>就</a:t>
            </a:r>
            <a:r>
              <a:rPr lang="zh-CN" altLang="en-US" sz="5335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掉链子 </a:t>
            </a:r>
            <a:r>
              <a:rPr lang="zh-CN" altLang="en-US" sz="5335" dirty="0" smtClean="0">
                <a:sym typeface="+mn-ea"/>
              </a:rPr>
              <a:t>= 关键时刻</a:t>
            </a:r>
            <a:r>
              <a:rPr lang="zh-CN" altLang="en-US" sz="5335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+mn-ea"/>
              </a:rPr>
              <a:t>掉链子</a:t>
            </a:r>
            <a:endParaRPr lang="en-US" altLang="zh-CN" sz="5335" dirty="0" smtClean="0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560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（注释：掉链子：指在关键时刻或者是比较重要的事情没做好，出问题了）</a:t>
            </a:r>
            <a:endParaRPr lang="zh-CN" altLang="en-US" sz="56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3</a:t>
            </a:r>
            <a:r>
              <a:rPr lang="zh-CN" altLang="en-US" dirty="0" smtClean="0">
                <a:sym typeface="+mn-ea"/>
              </a:rPr>
              <a:t>）比赛进入最后点球大战了，在这个</a:t>
            </a:r>
            <a:r>
              <a:rPr lang="zh-CN" altLang="en-US" b="1" dirty="0" smtClean="0">
                <a:sym typeface="+mn-ea"/>
              </a:rPr>
              <a:t>节骨眼</a:t>
            </a:r>
            <a:r>
              <a:rPr lang="zh-CN" altLang="en-US" dirty="0" smtClean="0">
                <a:sym typeface="+mn-ea"/>
              </a:rPr>
              <a:t>上你可要高度集中精神啊！（守门员）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 smtClean="0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090" y="3101975"/>
            <a:ext cx="4518660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>
                <a:sym typeface="+mn-ea"/>
              </a:rPr>
              <a:t>9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当（dàng）回事</a:t>
            </a:r>
            <a:endParaRPr lang="zh-CN" altLang="en-US" b="1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意思：重视、认真对待</a:t>
            </a:r>
            <a:r>
              <a:rPr lang="zh-CN" altLang="en-US" b="1" dirty="0" smtClean="0">
                <a:sym typeface="+mn-ea"/>
              </a:rPr>
              <a:t>。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b="1" dirty="0" smtClean="0"/>
              <a:t>例句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）他没把老师的批评</a:t>
            </a:r>
            <a:r>
              <a:rPr lang="zh-CN" altLang="en-US" b="1" dirty="0" smtClean="0"/>
              <a:t>当回事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）都快四十了，你得好好把这次相亲</a:t>
            </a:r>
            <a:r>
              <a:rPr lang="zh-CN" altLang="en-US" b="1" dirty="0" smtClean="0"/>
              <a:t>当回事。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）咳嗽一个月了，他以为是普通感冒就没</a:t>
            </a:r>
            <a:r>
              <a:rPr lang="zh-CN" altLang="en-US" b="1" dirty="0" smtClean="0"/>
              <a:t>当回事</a:t>
            </a:r>
            <a:r>
              <a:rPr lang="zh-CN" altLang="en-US" dirty="0" smtClean="0"/>
              <a:t>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buNone/>
            </a:pPr>
            <a:r>
              <a:rPr lang="en-US" altLang="zh-CN" dirty="0" smtClean="0">
                <a:sym typeface="+mn-ea"/>
              </a:rPr>
              <a:t>           </a:t>
            </a:r>
            <a:r>
              <a:rPr lang="zh-CN" altLang="en-US" dirty="0" smtClean="0">
                <a:sym typeface="+mn-ea"/>
              </a:rPr>
              <a:t>对于人际圈，你不要把自己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太当回事</a:t>
            </a:r>
            <a:r>
              <a:rPr lang="zh-CN" altLang="en-US" b="1" dirty="0" smtClean="0">
                <a:sym typeface="+mn-ea"/>
              </a:rPr>
              <a:t>，</a:t>
            </a:r>
            <a:r>
              <a:rPr lang="zh-CN" altLang="en-US" dirty="0" smtClean="0">
                <a:sym typeface="+mn-ea"/>
              </a:rPr>
              <a:t>因为你是你，在你的世界里，你是中心，可是在别人的人生里，你只不过是一个路人，一个过客，一个朋友，而他，最中心的，还是自己。而对于自己，你也不要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太</a:t>
            </a:r>
            <a:r>
              <a:rPr lang="zh-CN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不把自己当回事，</a:t>
            </a:r>
            <a:r>
              <a:rPr lang="zh-CN" altLang="en-US" dirty="0" smtClean="0">
                <a:sym typeface="+mn-ea"/>
              </a:rPr>
              <a:t>因为一个人如果连自己都不把自己当回事儿的话，别人又怎么可能把你当回事儿呢？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4" name="棱台 3"/>
          <p:cNvSpPr/>
          <p:nvPr/>
        </p:nvSpPr>
        <p:spPr>
          <a:xfrm>
            <a:off x="1089025" y="377190"/>
            <a:ext cx="3316605" cy="93916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3600" u="sng" dirty="0" smtClean="0">
              <a:sym typeface="+mn-ea"/>
            </a:endParaRPr>
          </a:p>
          <a:p>
            <a:pPr algn="ctr"/>
            <a:r>
              <a:rPr lang="zh-CN" altLang="en-US" sz="3600" b="1" dirty="0" smtClean="0">
                <a:solidFill>
                  <a:schemeClr val="tx1"/>
                </a:solidFill>
                <a:sym typeface="+mn-ea"/>
              </a:rPr>
              <a:t>文化拓展</a:t>
            </a:r>
            <a:endParaRPr lang="en-US" altLang="zh-CN" sz="3600" u="sng" dirty="0" smtClean="0"/>
          </a:p>
          <a:p>
            <a:pPr algn="ctr"/>
            <a:endParaRPr lang="en-US" altLang="zh-CN" sz="3600" u="sng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10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chemeClr val="tx1"/>
                </a:solidFill>
              </a:rPr>
              <a:t>没心没肺</a:t>
            </a:r>
            <a:endParaRPr lang="zh-CN" altLang="en-US" b="1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意思：没有心机，没有心眼儿。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扩展：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</a:t>
            </a:r>
            <a:r>
              <a:rPr lang="zh-CN" altLang="en-US" dirty="0" smtClean="0"/>
              <a:t>没头没脑      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没日没夜      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没皮没脸      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    没完没了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236085" y="3395980"/>
            <a:ext cx="4003040" cy="2159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81195" y="3537585"/>
            <a:ext cx="338518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没</a:t>
            </a: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……</a:t>
            </a: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没</a:t>
            </a:r>
            <a:r>
              <a:rPr lang="en-US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……</a:t>
            </a:r>
            <a:endParaRPr lang="en-US" altLang="zh-CN" sz="3200"/>
          </a:p>
          <a:p>
            <a:r>
              <a:rPr lang="zh-CN" altLang="en-US" sz="2800">
                <a:latin typeface="Ink Free" panose="03080402000500000000" charset="0"/>
              </a:rPr>
              <a:t>用在两个</a:t>
            </a:r>
            <a:r>
              <a:rPr lang="zh-CN" altLang="en-US" sz="2800">
                <a:solidFill>
                  <a:srgbClr val="FF0000"/>
                </a:solidFill>
                <a:latin typeface="Ink Free" panose="03080402000500000000" charset="0"/>
              </a:rPr>
              <a:t>同义</a:t>
            </a:r>
            <a:r>
              <a:rPr lang="zh-CN" altLang="en-US" sz="2800">
                <a:latin typeface="Ink Free" panose="03080402000500000000" charset="0"/>
              </a:rPr>
              <a:t>的名词、动词、形容词前，强调</a:t>
            </a:r>
            <a:r>
              <a:rPr lang="zh-CN" altLang="en-US" sz="2800">
                <a:solidFill>
                  <a:srgbClr val="FF0000"/>
                </a:solidFill>
                <a:latin typeface="Ink Free" panose="03080402000500000000" charset="0"/>
              </a:rPr>
              <a:t>没有</a:t>
            </a:r>
            <a:r>
              <a:rPr lang="zh-CN" altLang="en-US" sz="2800">
                <a:latin typeface="Ink Free" panose="03080402000500000000" charset="0"/>
              </a:rPr>
              <a:t>。</a:t>
            </a:r>
            <a:endParaRPr lang="zh-CN" altLang="en-US" sz="2800">
              <a:latin typeface="Ink Free" panose="030804020005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1-1_WPS图片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9730" y="1463040"/>
            <a:ext cx="7960360" cy="4418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417955"/>
            <a:ext cx="8228965" cy="4708525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没头没脑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endParaRPr lang="zh-CN" altLang="en-US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>
                <a:solidFill>
                  <a:schemeClr val="accent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形容说话、做事没有条理。</a:t>
            </a:r>
            <a:endParaRPr lang="zh-CN" altLang="en-US">
              <a:solidFill>
                <a:schemeClr val="accent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e.g.</a:t>
            </a:r>
            <a:r>
              <a:rPr lang="zh-CN" altLang="en-US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他说得没头没脑的，别人都搞不清他在说什么。</a:t>
            </a:r>
            <a:endParaRPr lang="zh-CN" altLang="en-US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zh-CN" altLang="en-US">
                <a:solidFill>
                  <a:schemeClr val="accent4"/>
                </a:solidFill>
                <a:sym typeface="+mn-ea"/>
              </a:rPr>
              <a:t>没有来由。</a:t>
            </a:r>
            <a:endParaRPr lang="zh-CN" altLang="en-US">
              <a:solidFill>
                <a:schemeClr val="accent4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e.g.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刚进家门，妈妈就没头没脑把我骂了一通。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endParaRPr lang="zh-CN" altLang="en-US">
              <a:solidFill>
                <a:schemeClr val="accent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没皮没脸</a:t>
            </a:r>
            <a:r>
              <a:rPr lang="zh-CN" altLang="en-US">
                <a:solidFill>
                  <a:schemeClr val="accent4"/>
                </a:solidFill>
              </a:rPr>
              <a:t>：形容不顾羞耻。</a:t>
            </a:r>
            <a:endParaRPr lang="zh-CN" altLang="en-US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●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没日没夜</a:t>
            </a:r>
            <a:r>
              <a:rPr lang="zh-CN" altLang="en-US">
                <a:solidFill>
                  <a:schemeClr val="accent4"/>
                </a:solidFill>
              </a:rPr>
              <a:t>：指不分昼夜干事情。</a:t>
            </a:r>
            <a:endParaRPr lang="zh-CN" altLang="en-US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 dirty="0" smtClean="0">
                <a:sym typeface="+mn-ea"/>
              </a:rPr>
              <a:t>没大没小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没轻没重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没深没浅</a:t>
            </a:r>
            <a:endParaRPr lang="en-US" altLang="zh-CN" dirty="0" smtClean="0"/>
          </a:p>
          <a:p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没大没小：指说话做事不顾长幼尊卑，不顾及长辈的尊严，没有礼貌。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017645" y="1417955"/>
            <a:ext cx="4003040" cy="2159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没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……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没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……</a:t>
            </a:r>
            <a:endParaRPr lang="en-US" altLang="zh-CN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zh-CN" altLang="en-US" sz="2800">
                <a:solidFill>
                  <a:schemeClr val="tx1"/>
                </a:solidFill>
                <a:latin typeface="Ink Free" panose="03080402000500000000" charset="0"/>
                <a:sym typeface="+mn-ea"/>
              </a:rPr>
              <a:t>用在两个反义的、形容词前，表示不以为然，</a:t>
            </a:r>
            <a:r>
              <a:rPr lang="zh-CN" altLang="en-US" sz="2800">
                <a:solidFill>
                  <a:schemeClr val="tx1"/>
                </a:solidFill>
                <a:latin typeface="Ink Free" panose="03080402000500000000" charset="0"/>
                <a:sym typeface="+mn-ea"/>
              </a:rPr>
              <a:t>应该</a:t>
            </a:r>
            <a:r>
              <a:rPr lang="zh-CN" altLang="en-US" sz="2800">
                <a:solidFill>
                  <a:schemeClr val="tx1"/>
                </a:solidFill>
                <a:latin typeface="Ink Free" panose="03080402000500000000" charset="0"/>
                <a:sym typeface="+mn-ea"/>
              </a:rPr>
              <a:t>区别而没有区别</a:t>
            </a:r>
            <a:r>
              <a:rPr lang="zh-CN" altLang="en-US" sz="2800">
                <a:solidFill>
                  <a:schemeClr val="tx1"/>
                </a:solidFill>
                <a:latin typeface="Ink Free" panose="03080402000500000000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latin typeface="Ink Free" panose="03080402000500000000" charset="0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u="sng">
                <a:solidFill>
                  <a:srgbClr val="FF0000"/>
                </a:solidFill>
              </a:rPr>
              <a:t>反义俗语词汇：</a:t>
            </a:r>
            <a:endParaRPr lang="zh-CN" altLang="en-US" u="sng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    </a:t>
            </a:r>
            <a:r>
              <a:rPr lang="zh-CN" altLang="en-US" b="1" u="sng">
                <a:solidFill>
                  <a:schemeClr val="tx1"/>
                </a:solidFill>
              </a:rPr>
              <a:t>心机男</a:t>
            </a:r>
            <a:endParaRPr lang="zh-CN" altLang="en-US" b="1" u="sng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b="1">
                <a:solidFill>
                  <a:schemeClr val="tx1"/>
                </a:solidFill>
              </a:rPr>
              <a:t>    </a:t>
            </a:r>
            <a:r>
              <a:rPr lang="zh-CN" altLang="en-US" b="1" u="sng">
                <a:solidFill>
                  <a:schemeClr val="tx1"/>
                </a:solidFill>
              </a:rPr>
              <a:t>心机女</a:t>
            </a:r>
            <a:endParaRPr lang="zh-CN" altLang="en-US" b="1" u="sng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u="sng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u="sng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980" y="2834005"/>
            <a:ext cx="419100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 smtClean="0"/>
              <a:t>11</a:t>
            </a:r>
            <a:r>
              <a:rPr lang="zh-CN" altLang="en-US" dirty="0" smtClean="0"/>
              <a:t>、（</a:t>
            </a:r>
            <a:r>
              <a:rPr lang="zh-CN" altLang="en-US" dirty="0" smtClean="0">
                <a:solidFill>
                  <a:schemeClr val="tx1"/>
                </a:solidFill>
              </a:rPr>
              <a:t>耍）</a:t>
            </a:r>
            <a:r>
              <a:rPr lang="zh-CN" altLang="en-US" b="1" dirty="0" smtClean="0">
                <a:solidFill>
                  <a:schemeClr val="tx1"/>
                </a:solidFill>
              </a:rPr>
              <a:t>小聪明</a:t>
            </a:r>
            <a:r>
              <a:rPr lang="zh-CN" altLang="en-US" b="1" dirty="0" smtClean="0"/>
              <a:t>：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意思：在小事上表现出的聪明，常有</a:t>
            </a:r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贬义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      </a:t>
            </a:r>
            <a:r>
              <a:rPr lang="zh-CN" altLang="en-US" b="1" dirty="0" smtClean="0"/>
              <a:t>例如：</a:t>
            </a:r>
            <a:r>
              <a:rPr lang="zh-CN" altLang="en-US" dirty="0" smtClean="0"/>
              <a:t>考试作弊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</a:t>
            </a:r>
            <a:r>
              <a:rPr lang="zh-CN" altLang="en-US" dirty="0" smtClean="0"/>
              <a:t>装病请假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</a:t>
            </a:r>
            <a:r>
              <a:rPr lang="zh-CN" altLang="en-US" u="sng" dirty="0" smtClean="0"/>
              <a:t>山寨</a:t>
            </a:r>
            <a:r>
              <a:rPr lang="zh-CN" altLang="en-US" dirty="0" smtClean="0"/>
              <a:t>名牌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</a:t>
            </a:r>
            <a:r>
              <a:rPr lang="zh-CN" altLang="en-US" dirty="0" smtClean="0"/>
              <a:t>遮挡汽车车牌 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（山寨：抄袭、模仿、仿造等）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18434" name="AutoShape 2" descr="http://img1.imgtn.bdimg.com/it/u=1331452489,1100813502&amp;fm=21&amp;gp=0.jpg"/>
          <p:cNvSpPr>
            <a:spLocks noChangeAspect="1" noChangeArrowheads="1"/>
          </p:cNvSpPr>
          <p:nvPr/>
        </p:nvSpPr>
        <p:spPr bwMode="auto">
          <a:xfrm>
            <a:off x="44450" y="-1538288"/>
            <a:ext cx="428625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4395" y="3009265"/>
            <a:ext cx="2150110" cy="143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50" y="4290060"/>
            <a:ext cx="2183130" cy="143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AutoShape 2" descr="http://img1.imgtn.bdimg.com/it/u=1331452489,1100813502&amp;fm=21&amp;gp=0.jpg"/>
          <p:cNvSpPr>
            <a:spLocks noChangeAspect="1" noChangeArrowheads="1"/>
          </p:cNvSpPr>
          <p:nvPr/>
        </p:nvSpPr>
        <p:spPr bwMode="auto">
          <a:xfrm>
            <a:off x="44450" y="-1538288"/>
            <a:ext cx="4286250" cy="32099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耍小聪明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1990" name="Picture 6" descr="C:\Users\lenovo\Pictures\小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9552" y="1556792"/>
            <a:ext cx="3744417" cy="4464496"/>
          </a:xfrm>
          <a:prstGeom prst="rect">
            <a:avLst/>
          </a:prstGeom>
          <a:noFill/>
        </p:spPr>
      </p:pic>
      <p:pic>
        <p:nvPicPr>
          <p:cNvPr id="41991" name="Picture 7" descr="C:\Users\lenovo\Pictures\小聪明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556792"/>
            <a:ext cx="3744417" cy="4464496"/>
          </a:xfrm>
          <a:prstGeom prst="rect">
            <a:avLst/>
          </a:prstGeom>
          <a:noFill/>
        </p:spPr>
      </p:pic>
      <p:pic>
        <p:nvPicPr>
          <p:cNvPr id="41992" name="Picture 8" descr="C:\Users\lenovo\Pictures\小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716145" y="1484630"/>
            <a:ext cx="4186555" cy="4680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12</a:t>
            </a:r>
            <a:r>
              <a:rPr lang="zh-CN" altLang="en-US" dirty="0" smtClean="0"/>
              <a:t>、不</a:t>
            </a:r>
            <a:r>
              <a:rPr lang="zh-CN" altLang="en-US" b="1" dirty="0" smtClean="0"/>
              <a:t>往心里去    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b="1" dirty="0" smtClean="0"/>
              <a:t>      （别往心里去）</a:t>
            </a:r>
            <a:endParaRPr lang="zh-CN" altLang="en-US" b="1" dirty="0" smtClean="0"/>
          </a:p>
          <a:p>
            <a:pPr>
              <a:buNone/>
            </a:pPr>
            <a:r>
              <a:rPr lang="zh-CN" altLang="en-US" b="1" dirty="0" smtClean="0"/>
              <a:t>     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意思：不放在心上</a:t>
            </a:r>
            <a:endParaRPr lang="zh-CN" altLang="en-US" b="1" dirty="0" smtClean="0"/>
          </a:p>
          <a:p>
            <a:pPr>
              <a:buNone/>
            </a:pPr>
            <a:r>
              <a:rPr lang="en-US" altLang="zh-CN" b="1" dirty="0" smtClean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例句：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）我就是随口一说，你别往心里去。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）他心态好，别人对他的评论、攻击，他从来都不往心里去。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08075"/>
            <a:ext cx="8229600" cy="4525963"/>
          </a:xfrm>
        </p:spPr>
        <p:txBody>
          <a:bodyPr/>
          <a:p>
            <a:pPr>
              <a:buNone/>
            </a:pPr>
            <a:r>
              <a:rPr lang="en-US" altLang="zh-CN" dirty="0" smtClean="0">
                <a:sym typeface="+mn-ea"/>
              </a:rPr>
              <a:t>13</a:t>
            </a:r>
            <a:r>
              <a:rPr lang="zh-CN" altLang="en-US" dirty="0" smtClean="0">
                <a:sym typeface="+mn-ea"/>
              </a:rPr>
              <a:t>、想得开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 smtClean="0">
                <a:sym typeface="+mn-ea"/>
              </a:rPr>
              <a:t>想不开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意思：不放在心上。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e.g.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1)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他十个想得开的人，遇到那么多挫折，他还是那么乐观。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）想不开的人容易得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抑郁症。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1935" y="3651250"/>
            <a:ext cx="1896745" cy="29794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/>
              <a:t>人生很长，难免有想不开之时，但那只是暂时的，黑夜过后，太阳照常升起。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劝慰别人：想开点儿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>
              <a:buNone/>
            </a:pPr>
            <a:r>
              <a:rPr lang="en-US" altLang="zh-CN" dirty="0" smtClean="0"/>
              <a:t>14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钻牛角尖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意思：比喻人非常固执，认死理，不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回头。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/>
              <a:t>例句：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zh-CN" dirty="0" smtClean="0"/>
              <a:t>别想那么多，</a:t>
            </a:r>
            <a:r>
              <a:rPr lang="zh-CN" altLang="en-US" dirty="0" smtClean="0"/>
              <a:t>你</a:t>
            </a:r>
            <a:r>
              <a:rPr lang="zh-CN" altLang="zh-CN" dirty="0" smtClean="0"/>
              <a:t>老这么</a:t>
            </a:r>
            <a:r>
              <a:rPr lang="zh-CN" altLang="zh-CN" b="1" dirty="0" smtClean="0"/>
              <a:t>钻牛角尖</a:t>
            </a:r>
            <a:r>
              <a:rPr lang="zh-CN" altLang="zh-CN" dirty="0" smtClean="0"/>
              <a:t>，只会让自己更烦恼。</a:t>
            </a:r>
            <a:endParaRPr lang="zh-CN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en-US" altLang="zh-CN" u="sng" dirty="0" smtClean="0">
                <a:latin typeface="新宋体" panose="02010609030101010101" charset="-122"/>
                <a:ea typeface="新宋体" panose="02010609030101010101" charset="-122"/>
                <a:sym typeface="+mn-ea"/>
              </a:rPr>
              <a:t>条条大路通罗马</a:t>
            </a:r>
            <a:r>
              <a:rPr lang="en-US" altLang="zh-CN" dirty="0" smtClean="0">
                <a:latin typeface="新宋体" panose="02010609030101010101" charset="-122"/>
                <a:ea typeface="新宋体" panose="02010609030101010101" charset="-122"/>
                <a:sym typeface="+mn-ea"/>
              </a:rPr>
              <a:t>，做事不要</a:t>
            </a:r>
            <a:r>
              <a:rPr lang="en-US" altLang="zh-CN" b="1" dirty="0" smtClean="0">
                <a:latin typeface="新宋体" panose="02010609030101010101" charset="-122"/>
                <a:ea typeface="新宋体" panose="02010609030101010101" charset="-122"/>
                <a:sym typeface="+mn-ea"/>
              </a:rPr>
              <a:t>钻牛角尖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  <a:sym typeface="+mn-ea"/>
              </a:rPr>
              <a:t>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</a:t>
            </a:r>
            <a:r>
              <a:rPr lang="zh-CN" alt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（条条大路通罗马：比喻采用许多不同的方法办，都可以收到相同的效果。）</a:t>
            </a:r>
            <a:endParaRPr lang="zh-CN" altLang="en-US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/>
              <a:t>爱</a:t>
            </a:r>
            <a:r>
              <a:rPr lang="zh-CN" altLang="en-US" b="1" dirty="0" smtClean="0"/>
              <a:t>钻牛角尖</a:t>
            </a:r>
            <a:r>
              <a:rPr lang="zh-CN" altLang="en-US" dirty="0" smtClean="0"/>
              <a:t>怎么克服？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691640" y="1844675"/>
            <a:ext cx="508000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云形标注 3"/>
          <p:cNvSpPr/>
          <p:nvPr/>
        </p:nvSpPr>
        <p:spPr>
          <a:xfrm>
            <a:off x="4572000" y="548640"/>
            <a:ext cx="4201795" cy="2592705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sym typeface="+mn-ea"/>
              </a:rPr>
              <a:t>别再钻牛角尖了</a:t>
            </a:r>
            <a:endParaRPr lang="zh-CN" altLang="en-US" sz="3600" b="1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-1_WPS图片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" y="383540"/>
            <a:ext cx="9006205" cy="55772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15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往好里说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，往坏里说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800" dirty="0" smtClean="0"/>
              <a:t>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：好坏两方面评论，但是重点在后面，一般  表批评、不满。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   </a:t>
            </a:r>
            <a:r>
              <a:rPr lang="zh-CN" altLang="en-US" b="1" dirty="0" smtClean="0"/>
              <a:t>例句：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r>
              <a:rPr lang="zh-CN" altLang="zh-CN" b="1" dirty="0" smtClean="0"/>
              <a:t>那位太太，往好里说，是长得丰满；坏里说呢，简直就像一个啤酒桶。</a:t>
            </a:r>
            <a:endParaRPr lang="en-US" altLang="zh-CN" b="1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b="1" dirty="0" smtClean="0"/>
              <a:t>                2</a:t>
            </a:r>
            <a:r>
              <a:rPr lang="zh-CN" altLang="en-US" b="1" dirty="0" smtClean="0"/>
              <a:t>）大姐，这样的歌作就回家唱着玩吧，往好里说这是习作，往坏里说就是音乐垃圾。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 dirty="0" smtClean="0">
                <a:sym typeface="+mn-ea"/>
              </a:rPr>
              <a:t>              3</a:t>
            </a:r>
            <a:r>
              <a:rPr lang="zh-CN" altLang="en-US" dirty="0" smtClean="0">
                <a:sym typeface="+mn-ea"/>
              </a:rPr>
              <a:t>）（妈妈看孩子的日记）爱孩子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 smtClean="0">
                <a:sym typeface="+mn-ea"/>
              </a:rPr>
              <a:t>侵犯孩子的隐私。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4</a:t>
            </a:r>
            <a:r>
              <a:rPr lang="zh-CN" altLang="en-US" dirty="0" smtClean="0">
                <a:sym typeface="+mn-ea"/>
              </a:rPr>
              <a:t>）老实    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 smtClean="0">
                <a:sym typeface="+mn-ea"/>
              </a:rPr>
              <a:t> 愚笨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5</a:t>
            </a:r>
            <a:r>
              <a:rPr lang="zh-CN" altLang="en-US" dirty="0" smtClean="0">
                <a:sym typeface="+mn-ea"/>
              </a:rPr>
              <a:t>）有个性   </a:t>
            </a:r>
            <a:r>
              <a:rPr lang="en-US" altLang="zh-CN" dirty="0" smtClean="0">
                <a:sym typeface="+mn-ea"/>
              </a:rPr>
              <a:t>/</a:t>
            </a:r>
            <a:r>
              <a:rPr lang="zh-CN" altLang="en-US" dirty="0" smtClean="0">
                <a:sym typeface="+mn-ea"/>
              </a:rPr>
              <a:t>另类，让人讨厌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>
              <a:buNone/>
            </a:pPr>
            <a:r>
              <a:rPr lang="en-US" altLang="zh-CN" dirty="0" smtClean="0"/>
              <a:t>16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江山易改，本性难移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  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本性、性格很难改。）</a:t>
            </a:r>
            <a:endParaRPr lang="zh-CN" alt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意思：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人的本性的改变，比江山的变迁还要难。形容人的本性难以改变。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endParaRPr lang="zh-CN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8890" y="2887980"/>
            <a:ext cx="3597910" cy="2676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620395"/>
            <a:ext cx="4119245" cy="5520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15890" y="1505585"/>
            <a:ext cx="3857625" cy="5835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江山易改，本性难移</a:t>
            </a:r>
            <a:endParaRPr lang="zh-CN" altLang="en-US" sz="32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None/>
            </a:pPr>
            <a:r>
              <a:rPr lang="en-US" altLang="zh-CN" dirty="0" smtClean="0">
                <a:sym typeface="+mn-ea"/>
              </a:rPr>
              <a:t>17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跟</a:t>
            </a:r>
            <a:r>
              <a:rPr lang="en-US" altLang="zh-CN" b="1" dirty="0" smtClean="0">
                <a:sym typeface="+mn-ea"/>
              </a:rPr>
              <a:t>…</a:t>
            </a:r>
            <a:r>
              <a:rPr lang="zh-CN" altLang="en-US" b="1" dirty="0" smtClean="0">
                <a:sym typeface="+mn-ea"/>
              </a:rPr>
              <a:t>（某人）</a:t>
            </a:r>
            <a:r>
              <a:rPr lang="en-US" altLang="zh-CN" b="1" dirty="0" smtClean="0">
                <a:sym typeface="+mn-ea"/>
              </a:rPr>
              <a:t>…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过不去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 smtClean="0">
                <a:sym typeface="+mn-ea"/>
              </a:rPr>
              <a:t>   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意思：故意为难某人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</a:t>
            </a:r>
            <a:r>
              <a:rPr lang="zh-CN" altLang="en-US" dirty="0" smtClean="0">
                <a:sym typeface="+mn-ea"/>
              </a:rPr>
              <a:t>例句：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）你觉得谁跟你过不去？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    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这不是成心</a:t>
            </a:r>
            <a:r>
              <a:rPr lang="zh-CN" altLang="zh-CN" b="1" dirty="0" smtClean="0">
                <a:sym typeface="+mn-ea"/>
              </a:rPr>
              <a:t>跟我们过不去</a:t>
            </a:r>
            <a:r>
              <a:rPr lang="zh-CN" altLang="zh-CN" dirty="0" smtClean="0">
                <a:sym typeface="+mn-ea"/>
              </a:rPr>
              <a:t>吗</a:t>
            </a:r>
            <a:r>
              <a:rPr lang="zh-CN" altLang="en-US" dirty="0" smtClean="0">
                <a:sym typeface="+mn-ea"/>
              </a:rPr>
              <a:t>？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0" y="4198620"/>
            <a:ext cx="3124835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18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说白了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dirty="0" smtClean="0"/>
              <a:t>   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意思：插入语，用最简单的话来说。说得更清楚、明白一些。</a:t>
            </a:r>
            <a:r>
              <a:rPr lang="en-US" altLang="zh-CN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Adv.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b="1" dirty="0" smtClean="0"/>
              <a:t>     例句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他根本不爱丽丽，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，他完全是冲 着丽丽的富豪老爸去的。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2</a:t>
            </a:r>
            <a:r>
              <a:rPr lang="zh-CN" altLang="en-US" dirty="0" smtClean="0"/>
              <a:t>）</a:t>
            </a:r>
            <a:r>
              <a:rPr lang="zh-CN" altLang="en-US" dirty="0" smtClean="0"/>
              <a:t>爱是什么？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，就是心疼。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3</a:t>
            </a:r>
            <a:r>
              <a:rPr lang="zh-CN" altLang="en-US" dirty="0" smtClean="0"/>
              <a:t>）</a:t>
            </a:r>
            <a:r>
              <a:rPr lang="zh-CN" altLang="en-US" dirty="0" smtClean="0"/>
              <a:t>我这种人，一直想过一种</a:t>
            </a:r>
            <a:r>
              <a:rPr lang="zh-CN" altLang="en-US" dirty="0" smtClean="0">
                <a:hlinkClick r:id="rId1"/>
              </a:rPr>
              <a:t>自由自在</a:t>
            </a:r>
            <a:r>
              <a:rPr lang="zh-CN" altLang="en-US" dirty="0" smtClean="0"/>
              <a:t>的生活，不受约束，</a:t>
            </a:r>
            <a:r>
              <a:rPr lang="zh-CN" altLang="en-US" b="1" dirty="0" smtClean="0"/>
              <a:t>说白了</a:t>
            </a:r>
            <a:r>
              <a:rPr lang="zh-CN" altLang="en-US" dirty="0" smtClean="0"/>
              <a:t>就是没人管。</a:t>
            </a:r>
            <a:endParaRPr lang="en-US" altLang="zh-CN" dirty="0" smtClean="0"/>
          </a:p>
          <a:p>
            <a:endParaRPr lang="en-US" altLang="zh-CN" b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052830"/>
            <a:ext cx="8229600" cy="4525963"/>
          </a:xfrm>
        </p:spPr>
        <p:txBody>
          <a:bodyPr/>
          <a:p>
            <a:r>
              <a:rPr lang="en-US" altLang="zh-CN" dirty="0" smtClean="0">
                <a:sym typeface="+mn-ea"/>
              </a:rPr>
              <a:t>19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打起精神</a:t>
            </a:r>
            <a:r>
              <a:rPr lang="en-US" altLang="zh-CN" b="1" dirty="0" smtClean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b="1" dirty="0" smtClean="0">
                <a:solidFill>
                  <a:schemeClr val="tx1"/>
                </a:solidFill>
                <a:sym typeface="+mn-ea"/>
              </a:rPr>
              <a:t>打不起精神</a:t>
            </a:r>
            <a:endParaRPr lang="zh-CN" altLang="en-US" b="1" dirty="0" smtClean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意思：振作精神，要有精神。</a:t>
            </a:r>
            <a:endParaRPr lang="zh-CN" altLang="en-US" b="1" dirty="0" smtClean="0">
              <a:solidFill>
                <a:schemeClr val="tx1"/>
              </a:solidFill>
              <a:sym typeface="+mn-ea"/>
            </a:endParaRPr>
          </a:p>
          <a:p>
            <a:endParaRPr lang="en-US" altLang="zh-CN" b="1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1196975"/>
            <a:ext cx="2157730" cy="2372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940" y="2844165"/>
            <a:ext cx="3561080" cy="2374265"/>
          </a:xfrm>
          <a:prstGeom prst="round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6205220" y="3787140"/>
            <a:ext cx="2188210" cy="2094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拖</a:t>
            </a:r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谁的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zh-CN" altLang="en-US" b="1" dirty="0" smtClean="0">
                <a:solidFill>
                  <a:srgbClr val="FF0000"/>
                </a:solidFill>
              </a:rPr>
              <a:t>后腿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 smtClean="0"/>
              <a:t>   </a:t>
            </a:r>
            <a:endParaRPr lang="zh-CN" alt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意思：牵制别人，使别人不能前进。</a:t>
            </a:r>
            <a:endParaRPr lang="en-US" altLang="zh-CN" sz="2800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800" dirty="0" smtClean="0"/>
              <a:t>   例句：</a:t>
            </a:r>
            <a:endParaRPr lang="zh-CN" alt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）</a:t>
            </a:r>
            <a:r>
              <a:rPr lang="zh-CN" altLang="en-US" sz="2800" dirty="0" smtClean="0"/>
              <a:t>好好努力吧，不能因为你一个人拖了全班的后腿啊？</a:t>
            </a:r>
            <a:endParaRPr lang="zh-CN" altLang="en-US" sz="28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）肯德基里有</a:t>
            </a:r>
            <a:r>
              <a:rPr lang="zh-CN" altLang="en-US" sz="2800" dirty="0" smtClean="0">
                <a:sym typeface="+mn-ea"/>
              </a:rPr>
              <a:t>5种</a:t>
            </a:r>
            <a:r>
              <a:rPr lang="zh-CN" altLang="en-US" sz="2800" dirty="0" smtClean="0"/>
              <a:t>“拖后腿”的食物，又贵又难吃，卖家</a:t>
            </a:r>
            <a:r>
              <a:rPr lang="zh-CN" altLang="en-US" sz="2800" dirty="0" smtClean="0"/>
              <a:t>只好和套餐捆绑销售。</a:t>
            </a:r>
            <a:endParaRPr lang="zh-CN" altLang="en-US" sz="2800" dirty="0" smtClean="0"/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7965" y="552450"/>
            <a:ext cx="3606800" cy="220916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 dirty="0" smtClean="0">
                <a:sym typeface="+mn-ea"/>
              </a:rPr>
              <a:t>21</a:t>
            </a:r>
            <a:r>
              <a:rPr lang="zh-CN" altLang="en-US" b="1" dirty="0" smtClean="0">
                <a:sym typeface="+mn-ea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抬不起头来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意思：羞愧，不好意思。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   例句：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 （</a:t>
            </a: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ym typeface="+mn-ea"/>
              </a:rPr>
              <a:t>上次比赛拖了全队的后腿，真觉得在队友面前抬不起头来。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>
                <a:sym typeface="+mn-ea"/>
              </a:rPr>
              <a:t> （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）</a:t>
            </a:r>
            <a:r>
              <a:rPr lang="zh-CN" altLang="en-US" dirty="0">
                <a:sym typeface="+mn-ea"/>
              </a:rPr>
              <a:t>每次咱们班女生比赛总是第一，男生运动队则回回垫底，真让我们在女生面前抬不起头来。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895" y="1124585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22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亏你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意思：口语句式，讥讽的语气表达对对方的不满意。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/>
              <a:t>例句：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⑴</a:t>
            </a:r>
            <a:r>
              <a:rPr lang="zh-CN" altLang="en-US" dirty="0" smtClean="0"/>
              <a:t>亏你是个研究生呢，连这么简单的题都答不上来。</a:t>
            </a:r>
            <a:endParaRPr lang="en-US" altLang="zh-CN" dirty="0" smtClean="0"/>
          </a:p>
          <a:p>
            <a:r>
              <a:rPr lang="zh-CN" altLang="en-US" dirty="0" smtClean="0"/>
              <a:t>⑵亏你还是班长呢，连这么重要的通知都不知道。。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-2_WPS图片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" y="492760"/>
            <a:ext cx="9021445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⑶亏你还学过三年汉语呢，连</a:t>
            </a:r>
            <a:r>
              <a:rPr lang="en-US" altLang="zh-CN" dirty="0" smtClean="0"/>
              <a:t>……</a:t>
            </a:r>
            <a:endParaRPr lang="en-US" altLang="zh-CN" dirty="0" smtClean="0"/>
          </a:p>
          <a:p>
            <a:r>
              <a:rPr lang="zh-CN" altLang="en-US" dirty="0" smtClean="0"/>
              <a:t>⑷亏你还是个记者呢，连这么重大的新闻都不知道。</a:t>
            </a:r>
            <a:endParaRPr lang="en-US" altLang="zh-CN" dirty="0" smtClean="0"/>
          </a:p>
          <a:p>
            <a:r>
              <a:rPr lang="zh-CN" altLang="en-US" dirty="0" smtClean="0"/>
              <a:t>⑸亏他还是大学教授呢，这品行还不如普通人呢。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23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小菜一碟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意思：很容易、很简单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他是电脑高手，装个软件那只是小菜一碟。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）他的数学</a:t>
            </a:r>
            <a:r>
              <a:rPr lang="zh-CN" altLang="en-US" u="sng" dirty="0" smtClean="0"/>
              <a:t>甩</a:t>
            </a:r>
            <a:r>
              <a:rPr lang="zh-CN" altLang="en-US" dirty="0" smtClean="0"/>
              <a:t>我们全班</a:t>
            </a:r>
            <a:r>
              <a:rPr lang="zh-CN" altLang="en-US" u="sng" dirty="0" smtClean="0"/>
              <a:t>好几条街</a:t>
            </a:r>
            <a:r>
              <a:rPr lang="zh-CN" altLang="en-US" dirty="0" smtClean="0"/>
              <a:t>，</a:t>
            </a:r>
            <a:r>
              <a:rPr lang="zh-CN" altLang="en-US" dirty="0" smtClean="0">
                <a:sym typeface="+mn-ea"/>
              </a:rPr>
              <a:t>对他来说</a:t>
            </a:r>
            <a:r>
              <a:rPr lang="zh-CN" altLang="en-US" dirty="0" smtClean="0"/>
              <a:t>每次考第一小菜一碟。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（甩</a:t>
            </a:r>
            <a:r>
              <a:rPr lang="en-US" altLang="zh-CN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……</a:t>
            </a:r>
            <a:r>
              <a:rPr lang="zh-CN" alt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几条街：就是比</a:t>
            </a:r>
            <a:r>
              <a:rPr lang="en-US" altLang="zh-CN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……</a:t>
            </a:r>
            <a:r>
              <a:rPr lang="zh-CN" altLang="en-US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厉害的多。）</a:t>
            </a:r>
            <a:endParaRPr lang="en-US" altLang="zh-CN" dirty="0" smtClean="0"/>
          </a:p>
          <a:p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429260"/>
            <a:ext cx="2342515" cy="264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 smtClean="0">
                <a:sym typeface="+mn-ea"/>
              </a:rPr>
              <a:t>24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一把好手  </a:t>
            </a:r>
            <a:r>
              <a:rPr lang="zh-CN" altLang="en-US" dirty="0" smtClean="0">
                <a:sym typeface="+mn-ea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名词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noun</a:t>
            </a:r>
            <a:r>
              <a:rPr lang="zh-CN" altLang="en-US" dirty="0" smtClean="0">
                <a:sym typeface="+mn-ea"/>
              </a:rPr>
              <a:t>，只用于人）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意思：做某事技术非常好的人。</a:t>
            </a:r>
            <a:endParaRPr lang="zh-CN" altLang="en-US" dirty="0" smtClean="0"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  例句：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）这个公司</a:t>
            </a:r>
            <a:r>
              <a:rPr lang="zh-CN" altLang="en-US" dirty="0" smtClean="0">
                <a:sym typeface="+mn-ea"/>
              </a:rPr>
              <a:t>出国的机会多，福利也好，待遇优厚，从这里出去，到哪个部门，电脑方面都是一把好手。 </a:t>
            </a:r>
            <a:endParaRPr lang="zh-CN" altLang="en-US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）媳妇虽然丑了点，但</a:t>
            </a:r>
            <a:r>
              <a:rPr lang="zh-CN" altLang="en-US" dirty="0" smtClean="0">
                <a:sym typeface="+mn-ea"/>
              </a:rPr>
              <a:t>持家理财，可算一把好手 。</a:t>
            </a:r>
            <a:endParaRPr lang="zh-CN" altLang="en-US" dirty="0" smtClean="0"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50" y="980440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现在更常用的同义词汇是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“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高手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”“</a:t>
            </a:r>
            <a:r>
              <a:rPr lang="zh-CN" altLang="en-US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牛人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”</a:t>
            </a:r>
            <a:endParaRPr lang="zh-CN" altLang="en-US" dirty="0" smtClean="0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 descr="微信图片_20201022165447"/>
          <p:cNvPicPr>
            <a:picLocks noChangeAspect="1"/>
          </p:cNvPicPr>
          <p:nvPr/>
        </p:nvPicPr>
        <p:blipFill>
          <a:blip r:embed="rId1"/>
          <a:srcRect l="2993" t="28537" r="1702" b="-4258"/>
          <a:stretch>
            <a:fillRect/>
          </a:stretch>
        </p:blipFill>
        <p:spPr>
          <a:xfrm>
            <a:off x="1259840" y="1844675"/>
            <a:ext cx="3342005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1045" y="886460"/>
            <a:ext cx="7945755" cy="5240020"/>
          </a:xfrm>
        </p:spPr>
        <p:txBody>
          <a:bodyPr>
            <a:normAutofit lnSpcReduction="20000"/>
          </a:bodyPr>
          <a:p>
            <a:r>
              <a:rPr lang="en-US" altLang="zh-CN" dirty="0" smtClean="0">
                <a:sym typeface="+mn-ea"/>
              </a:rPr>
              <a:t>26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整个一个</a:t>
            </a:r>
            <a:r>
              <a:rPr lang="en-US" altLang="zh-CN" b="1" dirty="0" smtClean="0">
                <a:sym typeface="+mn-ea"/>
              </a:rPr>
              <a:t>+</a:t>
            </a:r>
            <a:r>
              <a:rPr lang="zh-CN" alt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名词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意思：完全、彻底的。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例句：整个一个  二百五。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                  </a:t>
            </a:r>
            <a:r>
              <a:rPr lang="zh-CN" altLang="en-US" dirty="0" smtClean="0">
                <a:sym typeface="+mn-ea"/>
              </a:rPr>
              <a:t>舞盲。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>
                <a:sym typeface="+mn-ea"/>
              </a:rPr>
              <a:t>                                 </a:t>
            </a:r>
            <a:r>
              <a:rPr lang="zh-CN" altLang="en-US" dirty="0" smtClean="0">
                <a:sym typeface="+mn-ea"/>
              </a:rPr>
              <a:t>神童。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ym typeface="+mn-ea"/>
              </a:rPr>
              <a:t>这个混血完全看不出来，整个一个 中国小孩嘛。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en-US" dirty="0" smtClean="0">
                <a:sym typeface="+mn-ea"/>
              </a:rPr>
              <a:t>有人指出，产权式酒店既是酒店又是住宅，既要度假又可租赁，整个一个 “四不像”，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  <a:p>
            <a:endParaRPr lang="zh-CN" altLang="en-US"/>
          </a:p>
        </p:txBody>
      </p:sp>
      <p:sp>
        <p:nvSpPr>
          <p:cNvPr id="5" name="左大括号 4"/>
          <p:cNvSpPr/>
          <p:nvPr/>
        </p:nvSpPr>
        <p:spPr>
          <a:xfrm>
            <a:off x="3400425" y="2345690"/>
            <a:ext cx="144145" cy="12960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692785"/>
            <a:ext cx="8229600" cy="532892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25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露一手（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露两手） </a:t>
            </a:r>
            <a:r>
              <a:rPr lang="zh-CN" altLang="en-US" b="1" dirty="0" smtClean="0">
                <a:solidFill>
                  <a:srgbClr val="FF0000"/>
                </a:solidFill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</a:rPr>
              <a:t>verb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意思：在某方面显示自己的技术和才能。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）听说你的书法特棒，什么时候给我们</a:t>
            </a:r>
            <a:r>
              <a:rPr lang="zh-CN" altLang="en-US" b="1" dirty="0" smtClean="0"/>
              <a:t>露一手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u="sng" dirty="0" smtClean="0"/>
              <a:t>跳槽</a:t>
            </a:r>
            <a:r>
              <a:rPr lang="zh-CN" altLang="en-US" dirty="0" smtClean="0"/>
              <a:t>到新公司,怎样快速融入新环境,小窍门有三：1、如果你有什么特长,找个机会“</a:t>
            </a:r>
            <a:r>
              <a:rPr lang="zh-CN" alt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露一手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dirty="0" smtClean="0"/>
              <a:t>”,同事们马上就对你“印象深刻”,或者“刮目相看”。2、在集体活动中“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亮个相</a:t>
            </a:r>
            <a:r>
              <a:rPr lang="zh-CN" altLang="en-US" dirty="0" smtClean="0"/>
              <a:t>”,全公司上下就对你</a:t>
            </a:r>
            <a:r>
              <a:rPr lang="zh-CN" altLang="en-US" u="sng" dirty="0" smtClean="0"/>
              <a:t>“脸熟”</a:t>
            </a:r>
            <a:r>
              <a:rPr lang="zh-CN" altLang="en-US" dirty="0" smtClean="0"/>
              <a:t>了,也能了解你的个人才能。3、在非工作活动中“</a:t>
            </a:r>
            <a:r>
              <a:rPr lang="zh-CN" altLang="en-US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凑个数</a:t>
            </a:r>
            <a:r>
              <a:rPr lang="zh-CN" altLang="en-US" dirty="0" smtClean="0"/>
              <a:t>”。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640" y="1165860"/>
            <a:ext cx="8229600" cy="4525963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27</a:t>
            </a:r>
            <a:r>
              <a:rPr lang="zh-CN" altLang="en-US" dirty="0" smtClean="0">
                <a:sym typeface="+mn-ea"/>
              </a:rPr>
              <a:t>、</a:t>
            </a:r>
            <a:r>
              <a:rPr lang="zh-CN" altLang="en-US" b="1" dirty="0" smtClean="0">
                <a:sym typeface="+mn-ea"/>
              </a:rPr>
              <a:t>没的说</a:t>
            </a:r>
            <a:endParaRPr lang="zh-CN" altLang="en-US" b="1" dirty="0" smtClean="0">
              <a:sym typeface="+mn-ea"/>
            </a:endParaRPr>
          </a:p>
          <a:p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意思：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当然可以、没问题。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e.g.</a:t>
            </a:r>
            <a:r>
              <a:rPr lang="zh-CN" altLang="en-US"/>
              <a:t>谁要用车，跟我说一声，咱们都是老邻居</a:t>
            </a:r>
            <a:r>
              <a:rPr lang="zh-CN" altLang="en-US" b="1"/>
              <a:t>没的说</a:t>
            </a:r>
            <a:r>
              <a:rPr lang="zh-CN" altLang="en-US"/>
              <a:t>啊。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②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表示非常好，没有可以找到的缺点，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没说的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/>
              <a:t>e.g.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）那家饭馆虽然很贵，但是菜品、服务真</a:t>
            </a:r>
            <a:r>
              <a:rPr lang="zh-CN" altLang="en-US" b="1"/>
              <a:t>没的说</a:t>
            </a:r>
            <a:r>
              <a:rPr lang="zh-CN" altLang="en-US"/>
              <a:t>。</a:t>
            </a:r>
            <a:r>
              <a:rPr lang="en-US" altLang="zh-CN"/>
              <a:t>2</a:t>
            </a:r>
            <a:r>
              <a:rPr lang="zh-CN" altLang="en-US"/>
              <a:t>）Linux操作系统作为开源的操作系统，安全性能绝对</a:t>
            </a:r>
            <a:r>
              <a:rPr lang="zh-CN" altLang="en-US" b="1"/>
              <a:t>没的说 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810" y="1054100"/>
            <a:ext cx="8567420" cy="452628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en-US" altLang="zh-CN" b="1" smtClean="0"/>
              <a:t>   </a:t>
            </a:r>
            <a:endParaRPr lang="en-US" altLang="zh-CN" b="1" dirty="0" smtClean="0"/>
          </a:p>
          <a:p>
            <a:r>
              <a:rPr lang="en-US" altLang="zh-CN" b="1" dirty="0" smtClean="0"/>
              <a:t>28</a:t>
            </a:r>
            <a:r>
              <a:rPr lang="zh-CN" altLang="en-US" b="1" dirty="0" smtClean="0"/>
              <a:t>、“人是铁饭是钢”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意思：形容食物对于人来说十分重要，不吃饭就没有力气。 </a:t>
            </a:r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——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吃饭重要，劝人去吃饭。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例句：</a:t>
            </a:r>
            <a:endParaRPr lang="zh-CN" alt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zh-CN" altLang="en-US" dirty="0" smtClean="0"/>
              <a:t>人是铁饭是钢啊，只有吃饭了才有劲工作。</a:t>
            </a:r>
            <a:endParaRPr lang="zh-CN" alt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）妈妈说做不完作业别吃饭，爸爸回嘴</a:t>
            </a:r>
            <a:r>
              <a:rPr lang="zh-CN" altLang="en-US" dirty="0" smtClean="0"/>
              <a:t>：</a:t>
            </a:r>
            <a:r>
              <a:rPr lang="en-US" altLang="zh-CN" dirty="0" smtClean="0"/>
              <a:t>“</a:t>
            </a:r>
            <a:r>
              <a:rPr lang="zh-CN" altLang="en-US" dirty="0" smtClean="0">
                <a:sym typeface="+mn-ea"/>
              </a:rPr>
              <a:t>人是铁饭是钢 ，怎么能不让孩子</a:t>
            </a:r>
            <a:r>
              <a:rPr lang="zh-CN" altLang="en-US" dirty="0" smtClean="0">
                <a:sym typeface="+mn-ea"/>
              </a:rPr>
              <a:t>吃饭？</a:t>
            </a:r>
            <a:r>
              <a:rPr lang="en-US" altLang="zh-CN" dirty="0" smtClean="0">
                <a:sym typeface="+mn-ea"/>
              </a:rPr>
              <a:t>”</a:t>
            </a:r>
            <a:endParaRPr lang="zh-CN" alt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重点俗语：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动词</a:t>
            </a:r>
            <a:r>
              <a:rPr lang="en-US" altLang="zh-CN" b="1" dirty="0" smtClean="0"/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砸了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倒胃口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照</a:t>
            </a:r>
            <a:r>
              <a:rPr lang="en-US" altLang="zh-CN" b="1" dirty="0" smtClean="0">
                <a:solidFill>
                  <a:srgbClr val="FF0000"/>
                </a:solidFill>
              </a:rPr>
              <a:t>+Verb+</a:t>
            </a:r>
            <a:r>
              <a:rPr lang="zh-CN" altLang="en-US" b="1" dirty="0" smtClean="0">
                <a:solidFill>
                  <a:srgbClr val="FF0000"/>
                </a:solidFill>
              </a:rPr>
              <a:t>不误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走下坡路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没戏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当回事儿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b="1" dirty="0" smtClean="0"/>
              <a:t>    不当回事儿</a:t>
            </a:r>
            <a:endParaRPr lang="en-US" altLang="zh-CN" b="1" dirty="0" smtClean="0"/>
          </a:p>
          <a:p>
            <a:r>
              <a:rPr lang="zh-CN" altLang="en-US" b="1" dirty="0" smtClean="0"/>
              <a:t>没心没肺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b="1" dirty="0" smtClean="0"/>
              <a:t>小聪明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钻牛角尖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说白了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抬不起头来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拖后腿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小菜一碟儿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露一手</a:t>
            </a:r>
            <a:endParaRPr lang="zh-CN" altLang="en-US" b="1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619672" y="188640"/>
            <a:ext cx="6552728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第二</a:t>
            </a:r>
            <a:r>
              <a:rPr lang="zh-CN" alt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俗语小结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3895" y="1772920"/>
            <a:ext cx="4038600" cy="4525963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跟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……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过不去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r>
              <a:rPr lang="zh-CN" altLang="en-US" sz="3200" b="1" dirty="0" smtClean="0">
                <a:solidFill>
                  <a:schemeClr val="tx1"/>
                </a:solidFill>
              </a:rPr>
              <a:t>没的说</a:t>
            </a:r>
            <a:endParaRPr lang="zh-CN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6192688" cy="1143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第二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课俗语小结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-2_WPS图片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335280"/>
            <a:ext cx="9227820" cy="624649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274638"/>
            <a:ext cx="6696744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句式小结</a:t>
            </a:r>
            <a:endParaRPr lang="zh-CN" altLang="en-US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b="1" dirty="0" smtClean="0">
                <a:solidFill>
                  <a:srgbClr val="FF0000"/>
                </a:solidFill>
                <a:highlight>
                  <a:srgbClr val="C0C0C0"/>
                </a:highlight>
              </a:rPr>
              <a:t>重点句式：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>
                <a:solidFill>
                  <a:schemeClr val="tx1"/>
                </a:solidFill>
              </a:rPr>
              <a:t>只不过</a:t>
            </a:r>
            <a:r>
              <a:rPr lang="en-US" altLang="zh-CN" b="1" dirty="0" smtClean="0">
                <a:solidFill>
                  <a:schemeClr val="tx1"/>
                </a:solidFill>
              </a:rPr>
              <a:t>……</a:t>
            </a:r>
            <a:r>
              <a:rPr lang="zh-CN" altLang="en-US" b="1" dirty="0" smtClean="0">
                <a:solidFill>
                  <a:schemeClr val="tx1"/>
                </a:solidFill>
              </a:rPr>
              <a:t>罢了，</a:t>
            </a:r>
            <a:r>
              <a:rPr lang="zh-CN" altLang="en-US" dirty="0" smtClean="0"/>
              <a:t>至于吗？</a:t>
            </a:r>
            <a:endParaRPr lang="en-US" altLang="zh-CN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不是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那块料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 smtClean="0"/>
              <a:t>     </a:t>
            </a:r>
            <a:r>
              <a:rPr lang="zh-CN" altLang="en-US" b="1" dirty="0" smtClean="0"/>
              <a:t>是</a:t>
            </a:r>
            <a:r>
              <a:rPr lang="en-US" altLang="zh-CN" b="1" dirty="0" smtClean="0"/>
              <a:t>……</a:t>
            </a:r>
            <a:r>
              <a:rPr lang="zh-CN" altLang="en-US" b="1" dirty="0" smtClean="0"/>
              <a:t>这块料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往好里说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，往坏里说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b="1" dirty="0" smtClean="0"/>
              <a:t>得了吧</a:t>
            </a:r>
            <a:endParaRPr lang="en-US" altLang="zh-CN" b="1" dirty="0" smtClean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亏你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</a:rPr>
              <a:t>……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b="1" dirty="0" smtClean="0"/>
              <a:t>    </a:t>
            </a: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6600" i="1">
                <a:solidFill>
                  <a:srgbClr val="0FB7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一起来练习</a:t>
            </a: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altLang="en-US" sz="6600" i="1">
              <a:solidFill>
                <a:srgbClr val="0FB7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4970145" y="3464560"/>
            <a:ext cx="2730500" cy="2477770"/>
          </a:xfrm>
          <a:prstGeom prst="ellipse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165" y="4594860"/>
            <a:ext cx="48037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（练习题的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答案在第三课</a:t>
            </a:r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PPT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的开头部分）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1351280" y="3905250"/>
            <a:ext cx="504190" cy="57594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</a:br>
            <a: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  <a:sym typeface="+mn-ea"/>
              </a:rPr>
              <a:t>用线连接词语和对应的解释:</a:t>
            </a:r>
            <a:br>
              <a:rPr lang="zh-TW">
                <a:solidFill>
                  <a:schemeClr val="accent3"/>
                </a:solidFill>
                <a:effectLst/>
                <a:latin typeface="站酷庆科黄油体" panose="02000803000000020004" charset="-122"/>
                <a:ea typeface="站酷庆科黄油体" panose="02000803000000020004" charset="-122"/>
                <a:cs typeface="站酷庆科黄油体" panose="02000803000000020004" charset="-122"/>
              </a:rPr>
            </a:br>
            <a:endParaRPr lang="zh-TW" altLang="en-US">
              <a:solidFill>
                <a:schemeClr val="accent3"/>
              </a:solidFill>
              <a:effectLst/>
              <a:latin typeface="站酷庆科黄油体" panose="02000803000000020004" charset="-122"/>
              <a:ea typeface="站酷庆科黄油体" panose="02000803000000020004" charset="-122"/>
              <a:cs typeface="站酷庆科黄油体" panose="020008030000000200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675" y="1682115"/>
            <a:ext cx="8365490" cy="4835525"/>
          </a:xfrm>
        </p:spPr>
        <p:txBody>
          <a:bodyPr>
            <a:noAutofit/>
          </a:bodyPr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TW" sz="2400">
                <a:latin typeface="MingLiU"/>
                <a:ea typeface="MingLiU"/>
                <a:sym typeface="+mn-ea"/>
              </a:rPr>
              <a:t>情况越来越不好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A. </a:t>
            </a:r>
            <a:r>
              <a:rPr lang="zh-TW" sz="2400">
                <a:latin typeface="MingLiU"/>
                <a:ea typeface="MingLiU"/>
                <a:sym typeface="+mn-ea"/>
              </a:rPr>
              <a:t>一把好手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14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zh-TW" sz="2400">
                <a:latin typeface="MingLiU"/>
                <a:ea typeface="MingLiU"/>
                <a:sym typeface="+mn-ea"/>
              </a:rPr>
              <a:t>关键时刻     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B. </a:t>
            </a:r>
            <a:r>
              <a:rPr lang="zh-TW" sz="2400">
                <a:latin typeface="MingLiU"/>
                <a:ea typeface="MingLiU"/>
                <a:sym typeface="+mn-ea"/>
              </a:rPr>
              <a:t>拖后腿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zh-TW" sz="2400">
                <a:latin typeface="MingLiU"/>
                <a:ea typeface="MingLiU"/>
                <a:sym typeface="+mn-ea"/>
              </a:rPr>
              <a:t>不让某人去做什么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C. </a:t>
            </a:r>
            <a:r>
              <a:rPr lang="zh-TW" sz="2400">
                <a:latin typeface="MingLiU"/>
                <a:ea typeface="MingLiU"/>
                <a:sym typeface="+mn-ea"/>
              </a:rPr>
              <a:t>走下坡路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</a:t>
            </a:r>
            <a:r>
              <a:rPr lang="zh-TW" sz="2400">
                <a:latin typeface="MingLiU"/>
                <a:ea typeface="MingLiU"/>
                <a:sym typeface="+mn-ea"/>
              </a:rPr>
              <a:t>做某事做得很好的人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D. </a:t>
            </a:r>
            <a:r>
              <a:rPr lang="zh-TW" sz="2400">
                <a:latin typeface="MingLiU"/>
                <a:ea typeface="MingLiU"/>
                <a:sym typeface="+mn-ea"/>
              </a:rPr>
              <a:t>小菜一碟儿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(5) </a:t>
            </a:r>
            <a:r>
              <a:rPr lang="zh-TW" sz="2400">
                <a:latin typeface="MingLiU"/>
                <a:ea typeface="MingLiU"/>
                <a:sym typeface="+mn-ea"/>
              </a:rPr>
              <a:t>认为做某事非常容易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E. </a:t>
            </a:r>
            <a:r>
              <a:rPr lang="zh-TW" sz="2400">
                <a:latin typeface="MingLiU"/>
                <a:ea typeface="MingLiU"/>
                <a:sym typeface="+mn-ea"/>
              </a:rPr>
              <a:t>节骨眼儿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</a:t>
            </a:r>
            <a:r>
              <a:rPr lang="zh-TW" sz="2400">
                <a:latin typeface="MingLiU"/>
                <a:ea typeface="MingLiU"/>
                <a:sym typeface="+mn-ea"/>
              </a:rPr>
              <a:t>没问题，可以       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F. </a:t>
            </a:r>
            <a:r>
              <a:rPr lang="zh-TW" sz="2400">
                <a:latin typeface="MingLiU"/>
                <a:ea typeface="MingLiU"/>
                <a:sym typeface="+mn-ea"/>
              </a:rPr>
              <a:t>没的说</a:t>
            </a:r>
            <a:endParaRPr lang="zh-TW" sz="2400">
              <a:latin typeface="MingLiU"/>
              <a:ea typeface="MingLiU"/>
            </a:endParaRPr>
          </a:p>
          <a:p>
            <a:pPr indent="0">
              <a:spcAft>
                <a:spcPts val="280"/>
              </a:spcAft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</a:t>
            </a:r>
            <a:r>
              <a:rPr lang="zh-TW" sz="2400">
                <a:latin typeface="MingLiU"/>
                <a:ea typeface="MingLiU"/>
                <a:sym typeface="+mn-ea"/>
              </a:rPr>
              <a:t>头脑简单，没有心计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G. </a:t>
            </a:r>
            <a:r>
              <a:rPr lang="zh-TW" sz="2400">
                <a:latin typeface="MingLiU"/>
                <a:ea typeface="MingLiU"/>
                <a:sym typeface="+mn-ea"/>
              </a:rPr>
              <a:t>没心没肺</a:t>
            </a:r>
            <a:endParaRPr lang="zh-TW" sz="2400">
              <a:latin typeface="MingLiU"/>
              <a:ea typeface="MingLiU"/>
            </a:endParaRPr>
          </a:p>
          <a:p>
            <a:pPr indent="0"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(8) </a:t>
            </a:r>
            <a:r>
              <a:rPr lang="zh-TW" sz="2400">
                <a:latin typeface="MingLiU"/>
                <a:ea typeface="MingLiU"/>
                <a:sym typeface="+mn-ea"/>
              </a:rPr>
              <a:t>没有兴趣，没有精神                  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H. </a:t>
            </a:r>
            <a:r>
              <a:rPr lang="zh-TW" sz="2400">
                <a:latin typeface="MingLiU"/>
                <a:ea typeface="MingLiU"/>
                <a:sym typeface="+mn-ea"/>
              </a:rPr>
              <a:t>打不起精神</a:t>
            </a:r>
            <a:endParaRPr lang="zh-TW" sz="2400">
              <a:latin typeface="MingLiU"/>
              <a:ea typeface="MingLiU"/>
            </a:endParaRPr>
          </a:p>
          <a:p>
            <a:pPr indent="292100"/>
            <a:endParaRPr lang="zh-TW" sz="2400">
              <a:latin typeface="MingLiU"/>
              <a:ea typeface="MingLiU"/>
            </a:endParaRPr>
          </a:p>
          <a:p>
            <a:endParaRPr lang="zh-TW" altLang="en-US" sz="2400">
              <a:latin typeface="MingLiU"/>
              <a:ea typeface="MingLi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TW" sz="4000" b="1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站酷庆科黄油体" panose="02000803000000020004" charset="-122"/>
              </a:rPr>
              <a:t>选词填空</a:t>
            </a:r>
            <a:endParaRPr lang="zh-TW" sz="4000" b="1">
              <a:solidFill>
                <a:schemeClr val="accent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站酷庆科黄油体" panose="020008030000000200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0163" y="2483757"/>
            <a:ext cx="3487783" cy="104503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p>
            <a:pPr indent="292100" algn="l"/>
            <a:r>
              <a:rPr lang="zh-TW" sz="2800"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TW" sz="2800">
                <a:latin typeface="MingLiU"/>
                <a:ea typeface="MingLiU"/>
              </a:rPr>
              <a:t>他对我说：</a:t>
            </a:r>
            <a:r>
              <a:rPr lang="zh-CN" sz="2800">
                <a:latin typeface="MingLiU"/>
                <a:ea typeface="MingLiU"/>
              </a:rPr>
              <a:t>“你生</a:t>
            </a:r>
            <a:r>
              <a:rPr lang="zh-TW" sz="2800">
                <a:latin typeface="MingLiU"/>
                <a:ea typeface="MingLiU"/>
              </a:rPr>
              <a:t>气了？真对不起，我们昨天是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r>
              <a:rPr lang="zh-TW" sz="2800">
                <a:latin typeface="MingLiU"/>
                <a:ea typeface="MingLiU"/>
              </a:rPr>
              <a:t>跟你开玩笑的，你别</a:t>
            </a:r>
            <a:r>
              <a:rPr lang="zh-TW" sz="2800">
                <a:latin typeface="MingLiU"/>
                <a:ea typeface="MingLiU"/>
                <a:sym typeface="+mn-ea"/>
              </a:rPr>
              <a:t> _______</a:t>
            </a:r>
            <a:r>
              <a:rPr lang="zh-CN" altLang="zh-TW" sz="2800">
                <a:latin typeface="MingLiU"/>
                <a:ea typeface="宋体" panose="02010600030101010101" pitchFamily="2" charset="-122"/>
              </a:rPr>
              <a:t>。</a:t>
            </a:r>
            <a:endParaRPr lang="en-US" altLang="zh-TW" sz="2800">
              <a:latin typeface="新宋体" panose="02010609030101010101" charset="-122"/>
              <a:ea typeface="新宋体" panose="02010609030101010101" charset="-122"/>
              <a:sym typeface="+mn-ea"/>
            </a:endParaRPr>
          </a:p>
          <a:p>
            <a:pPr indent="292100" algn="l"/>
            <a:r>
              <a:rPr lang="en-US" altLang="zh-TW" sz="2800">
                <a:latin typeface="新宋体" panose="02010609030101010101" charset="-122"/>
                <a:ea typeface="新宋体" panose="02010609030101010101" charset="-122"/>
                <a:sym typeface="+mn-ea"/>
              </a:rPr>
              <a:t>(2)</a:t>
            </a:r>
            <a:r>
              <a:rPr lang="zh-TW" sz="2800">
                <a:latin typeface="MingLiU"/>
                <a:ea typeface="MingLiU"/>
                <a:sym typeface="+mn-ea"/>
              </a:rPr>
              <a:t>老张是个爱 ________的人，什么事都要弄个一清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二楚。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en-US" altLang="zh-TW" sz="2800">
                <a:latin typeface="新宋体" panose="02010609030101010101" charset="-122"/>
                <a:ea typeface="新宋体" panose="02010609030101010101" charset="-122"/>
                <a:sym typeface="+mn-ea"/>
              </a:rPr>
              <a:t>(3）</a:t>
            </a:r>
            <a:r>
              <a:rPr lang="zh-TW" sz="2800">
                <a:latin typeface="MingLiU"/>
                <a:ea typeface="MingLiU"/>
                <a:sym typeface="+mn-ea"/>
              </a:rPr>
              <a:t>长江他都游过，让他游这条小河那还不是 ____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  ____</a:t>
            </a:r>
            <a:r>
              <a:rPr lang="zh-CN" altLang="zh-TW" sz="2800">
                <a:latin typeface="MingLiU"/>
                <a:ea typeface="宋体" panose="02010600030101010101" pitchFamily="2" charset="-122"/>
                <a:sym typeface="+mn-ea"/>
              </a:rPr>
              <a:t>？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 </a:t>
            </a:r>
            <a:r>
              <a:rPr lang="zh-TW" sz="2800">
                <a:latin typeface="MingLiU"/>
                <a:ea typeface="MingLiU"/>
                <a:sym typeface="+mn-ea"/>
              </a:rPr>
              <a:t>他批评你，你别生气，他不是成心跟你 _______,</a:t>
            </a:r>
            <a:endParaRPr lang="zh-TW" sz="2800">
              <a:latin typeface="MingLiU"/>
              <a:ea typeface="MingLiU"/>
              <a:sym typeface="+mn-ea"/>
            </a:endParaRPr>
          </a:p>
          <a:p>
            <a:pPr indent="292100" algn="l"/>
            <a:r>
              <a:rPr lang="zh-TW" sz="2800">
                <a:latin typeface="MingLiU"/>
                <a:ea typeface="MingLiU"/>
                <a:sym typeface="+mn-ea"/>
              </a:rPr>
              <a:t>他是个对工作非常认真的人。</a:t>
            </a:r>
            <a:endParaRPr lang="zh-TW" sz="2800">
              <a:latin typeface="MingLiU"/>
              <a:ea typeface="MingLiU"/>
            </a:endParaRPr>
          </a:p>
          <a:p>
            <a:pPr indent="292100" algn="l"/>
            <a:endParaRPr lang="zh-TW" sz="2800">
              <a:latin typeface="MingLiU"/>
              <a:ea typeface="MingLiU"/>
            </a:endParaRPr>
          </a:p>
          <a:p>
            <a:pPr indent="292100"/>
            <a:endParaRPr lang="zh-CN" altLang="en-US" sz="2800">
              <a:latin typeface="MingLiU"/>
              <a:ea typeface="宋体" panose="02010600030101010101" pitchFamily="2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331595" y="1268730"/>
            <a:ext cx="6696710" cy="10077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</a:rPr>
              <a:t>过不去   小菜一碟    钻牛角尖   往心里去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）产品投放市场后很快打响，但不久销售便开始（       ） 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）叶林同学过去在课堂上不注意听讲，许多科目成绩都不好，自己也觉得（        ）。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）家长对这项活动全力支持，没有一个（       ） 、“走后门”、“搞小动作”的。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</a:t>
            </a:r>
            <a:r>
              <a:rPr lang="en-US" altLang="zh-CN" sz="2400"/>
              <a:t>4</a:t>
            </a:r>
            <a:r>
              <a:rPr lang="zh-CN" altLang="en-US" sz="2400"/>
              <a:t>）你说你自己是一个科学家，根本不是 搞文学（    ） ，一个月写不出</a:t>
            </a:r>
            <a:r>
              <a:rPr lang="zh-CN" altLang="en-US" sz="2400"/>
              <a:t>来一首诗。</a:t>
            </a:r>
            <a:endParaRPr lang="zh-CN" altLang="en-US" sz="2400"/>
          </a:p>
        </p:txBody>
      </p:sp>
      <p:sp>
        <p:nvSpPr>
          <p:cNvPr id="4" name="圆角矩形 3"/>
          <p:cNvSpPr/>
          <p:nvPr/>
        </p:nvSpPr>
        <p:spPr>
          <a:xfrm>
            <a:off x="1431290" y="731520"/>
            <a:ext cx="6696710" cy="10077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rgbClr val="FF0000"/>
                </a:solidFill>
              </a:rPr>
              <a:t>   走下坡路    拖后腿   那块料   抬不起头来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TW" sz="3600" b="1">
                <a:solidFill>
                  <a:schemeClr val="accent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用指定词语完成下面的对话：</a:t>
            </a:r>
            <a:endParaRPr lang="zh-TW" altLang="en-US" sz="3600" b="1">
              <a:solidFill>
                <a:schemeClr val="accent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700" y="1165860"/>
            <a:ext cx="8229600" cy="4525963"/>
          </a:xfrm>
        </p:spPr>
        <p:txBody>
          <a:bodyPr>
            <a:noAutofit/>
          </a:bodyPr>
          <a:p>
            <a:pPr indent="0" algn="just">
              <a:lnSpc>
                <a:spcPct val="100000"/>
              </a:lnSpc>
              <a:buNone/>
            </a:pPr>
            <a:endParaRPr lang="zh-TW" sz="1100">
              <a:latin typeface="MingLiU"/>
              <a:ea typeface="MingLiU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(1) </a:t>
            </a:r>
            <a:r>
              <a:rPr lang="zh-TW" sz="2700">
                <a:latin typeface="MingLiU"/>
                <a:ea typeface="MingLiU"/>
                <a:sym typeface="+mn-ea"/>
              </a:rPr>
              <a:t>弟弟：要是让我去参加比赛，我一定能得第一名，我跑得最快了。 哥哥： ________。(得了吧)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(2)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700">
                <a:latin typeface="MingLiU"/>
                <a:ea typeface="MingLiU"/>
                <a:sym typeface="+mn-ea"/>
              </a:rPr>
              <a:t>昨天你真不该那么说话，王丽都快气哭了。</a:t>
            </a:r>
            <a:endParaRPr lang="zh-TW" sz="27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en-US" sz="2700">
                <a:latin typeface="宋体" panose="02010600030101010101" pitchFamily="2" charset="-122"/>
                <a:sym typeface="+mn-ea"/>
              </a:rPr>
              <a:t>  B： </a:t>
            </a: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_________</a:t>
            </a:r>
            <a:r>
              <a:rPr lang="zh-CN" alt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TW" sz="2700">
                <a:latin typeface="MingLiU"/>
                <a:ea typeface="MingLiU"/>
                <a:sym typeface="+mn-ea"/>
              </a:rPr>
              <a:t>(只不过……罢了)</a:t>
            </a:r>
            <a:endParaRPr lang="zh-TW" sz="2700">
              <a:latin typeface="MingLiU"/>
              <a:ea typeface="MingLiU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(3)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700">
                <a:latin typeface="MingLiU"/>
                <a:ea typeface="MingLiU"/>
                <a:sym typeface="+mn-ea"/>
              </a:rPr>
              <a:t>我的病不用去医院， ________。(只不过……罢了) 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700">
                <a:latin typeface="MingLiU"/>
                <a:ea typeface="MingLiU"/>
                <a:sym typeface="+mn-ea"/>
              </a:rPr>
              <a:t>     </a:t>
            </a:r>
            <a:r>
              <a:rPr lang="en-US" sz="2700">
                <a:latin typeface="宋体" panose="02010600030101010101" pitchFamily="2" charset="-122"/>
                <a:sym typeface="+mn-ea"/>
              </a:rPr>
              <a:t>B：</a:t>
            </a:r>
            <a:r>
              <a:rPr lang="zh-TW" sz="2700">
                <a:latin typeface="MingLiU"/>
                <a:ea typeface="MingLiU"/>
                <a:sym typeface="+mn-ea"/>
              </a:rPr>
              <a:t>还是去吧，要是</a:t>
            </a:r>
            <a:r>
              <a:rPr lang="zh-CN" altLang="zh-TW" sz="2700">
                <a:latin typeface="MingLiU"/>
                <a:ea typeface="MingLiU"/>
                <a:sym typeface="+mn-ea"/>
              </a:rPr>
              <a:t>加</a:t>
            </a:r>
            <a:r>
              <a:rPr lang="zh-TW" sz="2700">
                <a:latin typeface="MingLiU"/>
                <a:ea typeface="MingLiU"/>
                <a:sym typeface="+mn-ea"/>
              </a:rPr>
              <a:t>重了就麻烦了。</a:t>
            </a:r>
            <a:endParaRPr lang="zh-TW" sz="2700">
              <a:latin typeface="MingLiU"/>
              <a:ea typeface="MingLiU"/>
              <a:sym typeface="+mn-ea"/>
            </a:endParaRPr>
          </a:p>
          <a:p>
            <a:pPr>
              <a:lnSpc>
                <a:spcPct val="100000"/>
              </a:lnSpc>
            </a:pPr>
            <a:endParaRPr lang="zh-TW" altLang="en-US" sz="1000">
              <a:latin typeface="MingLiU"/>
              <a:ea typeface="MingLiU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1002030"/>
            <a:ext cx="8440420" cy="5381625"/>
          </a:xfrm>
        </p:spPr>
        <p:txBody>
          <a:bodyPr>
            <a:normAutofit fontScale="60000"/>
          </a:bodyPr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(4) 妈妈：听儿子说他将来要去当老师。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爸爸：别听他的，_________。(不是……那块料</a:t>
            </a:r>
            <a:r>
              <a:rPr lang="zh-CN" alt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endParaRPr lang="zh-CN" alt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lvl="0" indent="0" algn="just">
              <a:lnSpc>
                <a:spcPct val="150000"/>
              </a:lnSpc>
              <a:buNone/>
            </a:pPr>
            <a:r>
              <a:rPr lang="zh-TW"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（5）A：别看小张干别的不行，做生意还挺行。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B：是啊， ______    0 (是……那块料)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(6) A： ______,这么大的新闻都不知道？(亏你……)     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B：我感冒了，在家躺了好几天。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889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(7) 儿子：爸爸，这个字怎么念？什么意思？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爸爸： ________,这个字小学生都认识。(亏你……)</a:t>
            </a:r>
            <a:endParaRPr lang="zh-TW" sz="4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algn="just">
              <a:lnSpc>
                <a:spcPct val="100000"/>
              </a:lnSpc>
              <a:spcAft>
                <a:spcPts val="350"/>
              </a:spcAft>
              <a:buNone/>
            </a:pPr>
            <a:endParaRPr lang="zh-TW" sz="3555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endParaRPr lang="zh-TW">
              <a:latin typeface="MingLiU"/>
              <a:ea typeface="MingLiU"/>
            </a:endParaRPr>
          </a:p>
          <a:p>
            <a:pPr>
              <a:lnSpc>
                <a:spcPct val="100000"/>
              </a:lnSpc>
            </a:pPr>
            <a:endParaRPr lang="zh-TW" altLang="en-US">
              <a:latin typeface="MingLiU"/>
              <a:ea typeface="MingLiU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lnSpcReduction="10000"/>
          </a:bodyPr>
          <a:p>
            <a:pPr marL="8890" indent="0" algn="just">
              <a:lnSpc>
                <a:spcPct val="150000"/>
              </a:lnSpc>
              <a:buNone/>
            </a:pP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(8)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你怎么喝醉了？有什么难事吧？说出来，也许大家能帮帮你呢， </a:t>
            </a:r>
            <a:r>
              <a:rPr 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________</a:t>
            </a:r>
            <a:r>
              <a:rPr lang="zh-CN" altLang="zh-TW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r>
              <a:rPr lang="zh-TW" sz="2400">
                <a:latin typeface="MingLiU"/>
                <a:ea typeface="MingLiU"/>
                <a:sym typeface="+mn-ea"/>
              </a:rPr>
              <a:t>(跟……过不去)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en-US" sz="2400">
                <a:latin typeface="宋体" panose="02010600030101010101" pitchFamily="2" charset="-122"/>
                <a:sym typeface="+mn-ea"/>
              </a:rPr>
              <a:t> B：</a:t>
            </a:r>
            <a:r>
              <a:rPr lang="zh-TW" sz="2400">
                <a:latin typeface="MingLiU"/>
                <a:ea typeface="MingLiU"/>
                <a:sym typeface="+mn-ea"/>
              </a:rPr>
              <a:t>这事谁也帮不了我。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marL="8890" lvl="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(9) </a:t>
            </a:r>
            <a:r>
              <a:rPr lang="zh-TW" sz="2400">
                <a:latin typeface="MingLiU"/>
                <a:ea typeface="MingLiU"/>
                <a:sym typeface="+mn-ea"/>
              </a:rPr>
              <a:t>妈妈：小明的腿好了以后不爬树了吧？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latin typeface="MingLiU"/>
                <a:ea typeface="MingLiU"/>
                <a:sym typeface="+mn-ea"/>
              </a:rPr>
              <a:t>  哥哥：哪儿啊， _______ </a:t>
            </a:r>
            <a:r>
              <a:rPr lang="zh-CN" altLang="zh-TW" sz="2400">
                <a:latin typeface="MingLiU"/>
                <a:ea typeface="宋体" panose="02010600030101010101" pitchFamily="2" charset="-122"/>
                <a:sym typeface="+mn-ea"/>
              </a:rPr>
              <a:t>。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 </a:t>
            </a:r>
            <a:r>
              <a:rPr lang="zh-TW" sz="2400">
                <a:latin typeface="MingLiU"/>
                <a:ea typeface="MingLiU"/>
                <a:sym typeface="+mn-ea"/>
              </a:rPr>
              <a:t>(照……不误)</a:t>
            </a:r>
            <a:endParaRPr lang="zh-TW" sz="2400">
              <a:latin typeface="MingLiU"/>
              <a:ea typeface="MingLiU"/>
              <a:sym typeface="+mn-ea"/>
            </a:endParaRPr>
          </a:p>
          <a:p>
            <a:pPr marL="8890" lvl="0" indent="0" algn="just">
              <a:lnSpc>
                <a:spcPct val="150000"/>
              </a:lnSpc>
              <a:spcAft>
                <a:spcPts val="350"/>
              </a:spcAft>
              <a:buNone/>
            </a:pPr>
            <a:r>
              <a:rPr lang="zh-TW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(10) </a:t>
            </a:r>
            <a:r>
              <a:rPr lang="en-US" sz="2400">
                <a:latin typeface="宋体" panose="02010600030101010101" pitchFamily="2" charset="-122"/>
                <a:sym typeface="+mn-ea"/>
              </a:rPr>
              <a:t>A：</a:t>
            </a:r>
            <a:r>
              <a:rPr lang="zh-TW" sz="2400">
                <a:latin typeface="MingLiU"/>
                <a:ea typeface="MingLiU"/>
                <a:sym typeface="+mn-ea"/>
              </a:rPr>
              <a:t>我给小张讲了半天怎么用电脑，他就是不明白。</a:t>
            </a:r>
            <a:endParaRPr lang="zh-TW" sz="2400">
              <a:latin typeface="MingLiU"/>
              <a:ea typeface="MingLiU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en-US" sz="2400">
                <a:latin typeface="宋体" panose="02010600030101010101" pitchFamily="2" charset="-122"/>
                <a:sym typeface="+mn-ea"/>
              </a:rPr>
              <a:t>   B：</a:t>
            </a:r>
            <a:r>
              <a:rPr lang="zh-TW" sz="2400">
                <a:latin typeface="MingLiU"/>
                <a:ea typeface="MingLiU"/>
                <a:sym typeface="+mn-ea"/>
              </a:rPr>
              <a:t>他呀， _________。(整个一个)</a:t>
            </a:r>
            <a:endParaRPr lang="zh-TW" sz="2400">
              <a:latin typeface="MingLiU"/>
              <a:ea typeface="MingLiU"/>
            </a:endParaRPr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2813154" y="1729778"/>
            <a:ext cx="2270760" cy="110680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站酷庆科黄油体" panose="02000803000000020004" charset="-122"/>
                <a:ea typeface="站酷庆科黄油体" panose="02000803000000020004" charset="-122"/>
              </a:rPr>
              <a:t>  2021</a:t>
            </a:r>
            <a:endParaRPr lang="en-US" altLang="zh-CN" sz="6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站酷庆科黄油体" panose="02000803000000020004" charset="-122"/>
              <a:ea typeface="站酷庆科黄油体" panose="0200080300000002000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2813154" y="3789890"/>
            <a:ext cx="366395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2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感谢聆听！</a:t>
            </a:r>
            <a:endParaRPr lang="zh-CN" altLang="en-US" sz="5400" b="1" spc="-2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1"/>
          <a:srcRect l="7262" t="3451" r="6385"/>
          <a:stretch>
            <a:fillRect/>
          </a:stretch>
        </p:blipFill>
        <p:spPr>
          <a:xfrm>
            <a:off x="6263005" y="523240"/>
            <a:ext cx="2439670" cy="22498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b="1" dirty="0" smtClean="0"/>
              <a:t>1</a:t>
            </a:r>
            <a:r>
              <a:rPr lang="zh-CN" altLang="en-US" b="1" dirty="0" smtClean="0"/>
              <a:t>、考</a:t>
            </a:r>
            <a:r>
              <a:rPr lang="zh-CN" altLang="en-US" b="1" dirty="0" smtClean="0">
                <a:solidFill>
                  <a:srgbClr val="FF0000"/>
                </a:solidFill>
              </a:rPr>
              <a:t>砸了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意思：某事没做好或者失败。</a:t>
            </a:r>
            <a:endParaRPr lang="en-US" altLang="zh-CN" dirty="0" smtClean="0"/>
          </a:p>
          <a:p>
            <a:pPr>
              <a:buNone/>
            </a:pPr>
            <a:r>
              <a:rPr lang="zh-CN" altLang="en-US" u="sng" dirty="0" smtClean="0">
                <a:solidFill>
                  <a:srgbClr val="FF0000"/>
                </a:solidFill>
              </a:rPr>
              <a:t>扩展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/>
              <a:t> Verb+</a:t>
            </a:r>
            <a:r>
              <a:rPr lang="zh-CN" altLang="en-US" dirty="0" smtClean="0"/>
              <a:t>砸了（演砸了、唱砸了、办砸了、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搞砸了）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dirty="0" smtClean="0">
                <a:sym typeface="+mn-ea"/>
              </a:rPr>
              <a:t>例句：</a:t>
            </a:r>
            <a:endParaRPr lang="zh-CN" altLang="en-US" dirty="0" smtClean="0">
              <a:sym typeface="+mn-ea"/>
            </a:endParaRPr>
          </a:p>
          <a:p>
            <a:pPr>
              <a:buNone/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）</a:t>
            </a:r>
            <a:r>
              <a:rPr lang="zh-CN" altLang="zh-CN" dirty="0" smtClean="0">
                <a:sym typeface="+mn-ea"/>
              </a:rPr>
              <a:t>这次的课可跟往常不一样，万一讲砸了，会让人家笑话的。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椭圆 3"/>
          <p:cNvSpPr/>
          <p:nvPr/>
        </p:nvSpPr>
        <p:spPr>
          <a:xfrm>
            <a:off x="2267744" y="404664"/>
            <a:ext cx="4608512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俗语例释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810" y="1062990"/>
            <a:ext cx="8229600" cy="4525963"/>
          </a:xfrm>
        </p:spPr>
        <p:txBody>
          <a:bodyPr/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）他本来想把事情办得风光一些，结果却把事情办砸了。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）</a:t>
            </a:r>
            <a:r>
              <a:rPr lang="zh-CN" altLang="en-US"/>
              <a:t>本来想在新年晚会上表演个精彩的魔术，结果演砸了，太丢脸了。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0475" y="3445510"/>
            <a:ext cx="3048000" cy="3063240"/>
          </a:xfrm>
          <a:prstGeom prst="round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23155" y="4098290"/>
            <a:ext cx="3763645" cy="2112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05" y="1542415"/>
            <a:ext cx="3567430" cy="3015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DFCF8">
                  <a:alpha val="100000"/>
                </a:srgbClr>
              </a:clrFrom>
              <a:clrTo>
                <a:srgbClr val="FDFC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7030" y="339090"/>
            <a:ext cx="2498090" cy="343154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588,&quot;width&quot;:1186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5535</Words>
  <Application>WPS 演示</Application>
  <PresentationFormat>全屏显示(4:3)</PresentationFormat>
  <Paragraphs>463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5" baseType="lpstr">
      <vt:lpstr>Arial</vt:lpstr>
      <vt:lpstr>宋体</vt:lpstr>
      <vt:lpstr>Wingdings</vt:lpstr>
      <vt:lpstr>微软雅黑</vt:lpstr>
      <vt:lpstr>华文隶书</vt:lpstr>
      <vt:lpstr>楷体</vt:lpstr>
      <vt:lpstr>Arial Unicode MS</vt:lpstr>
      <vt:lpstr>Calibri</vt:lpstr>
      <vt:lpstr>Ink Free</vt:lpstr>
      <vt:lpstr>新宋体</vt:lpstr>
      <vt:lpstr>华文楷体</vt:lpstr>
      <vt:lpstr>隶书</vt:lpstr>
      <vt:lpstr>站酷庆科黄油体</vt:lpstr>
      <vt:lpstr>MingLiU</vt:lpstr>
      <vt:lpstr>Segoe Print</vt:lpstr>
      <vt:lpstr>PMingLiU</vt:lpstr>
      <vt:lpstr>Office 主题</vt:lpstr>
      <vt:lpstr>第二课  这次考试又考砸了</vt:lpstr>
      <vt:lpstr>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2、没胃口----没食欲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耍小聪明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第二课俗语小结</vt:lpstr>
      <vt:lpstr>第二课俗语小结</vt:lpstr>
      <vt:lpstr>句式小结</vt:lpstr>
      <vt:lpstr>PowerPoint 演示文稿</vt:lpstr>
      <vt:lpstr> 用线连接词语和对应的解释: </vt:lpstr>
      <vt:lpstr>选词填空</vt:lpstr>
      <vt:lpstr>PowerPoint 演示文稿</vt:lpstr>
      <vt:lpstr>用指定词语完成下面的对话：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小学教育教学PPT模板</dc:title>
  <dc:creator>haobao-007</dc:creator>
  <cp:lastModifiedBy>清净和合</cp:lastModifiedBy>
  <cp:revision>286</cp:revision>
  <dcterms:created xsi:type="dcterms:W3CDTF">2013-09-07T10:17:00Z</dcterms:created>
  <dcterms:modified xsi:type="dcterms:W3CDTF">2021-10-21T02:41:07Z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8E069A76A49C44A0BC4C7F06EA3A9BD1</vt:lpwstr>
  </property>
</Properties>
</file>